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61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10/17/2022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eg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 INTERENEF</a:t>
            </a:r>
            <a:br>
              <a:rPr lang="hr-HR" sz="1200" dirty="0"/>
            </a:br>
            <a:r>
              <a:rPr lang="hr-HR" sz="1200" dirty="0"/>
              <a:t>      </a:t>
            </a:r>
            <a:r>
              <a:rPr lang="hr-HR" sz="2400" dirty="0"/>
              <a:t>International Energy Forum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436" y="3713219"/>
            <a:ext cx="7842196" cy="86868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6400" b="1" dirty="0"/>
              <a:t>INSTITUTIONAL DESIGN OF THE FORUM</a:t>
            </a:r>
          </a:p>
          <a:p>
            <a:pPr marL="0" indent="0">
              <a:buNone/>
            </a:pPr>
            <a:r>
              <a:rPr lang="hr-HR" sz="6400" b="1" dirty="0"/>
              <a:t>FOUNDER: Prof. Ph.D. Anđelko Milardović</a:t>
            </a:r>
          </a:p>
          <a:p>
            <a:pPr marL="0" indent="0">
              <a:buNone/>
            </a:pPr>
            <a:r>
              <a:rPr lang="hr-HR" sz="6400" b="1" dirty="0">
                <a:hlinkClick r:id="rId2"/>
              </a:rPr>
              <a:t>www.inegs.com</a:t>
            </a:r>
            <a:r>
              <a:rPr lang="hr-HR" sz="6400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GEOPOLITOLOGY AND GEOPOLITICS OF ENERGY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1255728"/>
          </a:xfrm>
        </p:spPr>
        <p:txBody>
          <a:bodyPr/>
          <a:lstStyle/>
          <a:p>
            <a:r>
              <a:rPr lang="en-US" sz="2800" dirty="0"/>
              <a:t>Figure 1 </a:t>
            </a:r>
            <a:br>
              <a:rPr lang="hr-HR" sz="2800" dirty="0"/>
            </a:br>
            <a:r>
              <a:rPr lang="en-US" sz="2800" dirty="0"/>
              <a:t>Energy geopolitics as a political science discipline. An attempt to systematize knowledge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69891A-37A6-0A29-F98D-8257293112DC}"/>
              </a:ext>
            </a:extLst>
          </p:cNvPr>
          <p:cNvSpPr txBox="1"/>
          <p:nvPr/>
        </p:nvSpPr>
        <p:spPr>
          <a:xfrm>
            <a:off x="444500" y="2298583"/>
            <a:ext cx="108385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Energy as a source of political power</a:t>
            </a:r>
          </a:p>
          <a:p>
            <a:endParaRPr lang="hr-HR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bg1"/>
                </a:solidFill>
              </a:rPr>
              <a:t>Energy strategy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bg1"/>
                </a:solidFill>
              </a:rPr>
              <a:t>Geopolitics of energy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bg1"/>
                </a:solidFill>
              </a:rPr>
              <a:t>Energy security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bg1"/>
                </a:solidFill>
              </a:rPr>
              <a:t>Energy policy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bg1"/>
                </a:solidFill>
              </a:rPr>
              <a:t>Energy democracy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bg1"/>
                </a:solidFill>
              </a:rPr>
              <a:t>Energy transtition</a:t>
            </a:r>
          </a:p>
          <a:p>
            <a:pPr marL="342900" indent="-34290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19295"/>
            <a:ext cx="11214100" cy="1421928"/>
          </a:xfrm>
        </p:spPr>
        <p:txBody>
          <a:bodyPr/>
          <a:lstStyle/>
          <a:p>
            <a:r>
              <a:rPr lang="en-US" dirty="0"/>
              <a:t>Figure 2. </a:t>
            </a:r>
            <a:br>
              <a:rPr lang="hr-HR" dirty="0"/>
            </a:br>
            <a:r>
              <a:rPr lang="en-US" dirty="0"/>
              <a:t>Presentation of the first marker of energy geopolitics. Energy as a source of political power. Anatomy of Power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2E6F6-0966-8344-B7F0-129FF5365BF1}"/>
              </a:ext>
            </a:extLst>
          </p:cNvPr>
          <p:cNvSpPr txBox="1"/>
          <p:nvPr/>
        </p:nvSpPr>
        <p:spPr>
          <a:xfrm>
            <a:off x="528506" y="2290194"/>
            <a:ext cx="10402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Energy and natural resources</a:t>
            </a:r>
          </a:p>
          <a:p>
            <a:endParaRPr lang="hr-HR" sz="2400" dirty="0">
              <a:solidFill>
                <a:schemeClr val="bg1"/>
              </a:solidFill>
            </a:endParaRPr>
          </a:p>
          <a:p>
            <a:r>
              <a:rPr lang="hr-HR" sz="2000" dirty="0">
                <a:solidFill>
                  <a:schemeClr val="bg1"/>
                </a:solidFill>
              </a:rPr>
              <a:t>1.Space </a:t>
            </a:r>
          </a:p>
          <a:p>
            <a:r>
              <a:rPr lang="hr-HR" sz="2000" dirty="0">
                <a:solidFill>
                  <a:schemeClr val="bg1"/>
                </a:solidFill>
              </a:rPr>
              <a:t>2.State</a:t>
            </a:r>
          </a:p>
          <a:p>
            <a:r>
              <a:rPr lang="hr-HR" sz="2000" dirty="0">
                <a:solidFill>
                  <a:schemeClr val="bg1"/>
                </a:solidFill>
              </a:rPr>
              <a:t>3.Government</a:t>
            </a:r>
          </a:p>
          <a:p>
            <a:r>
              <a:rPr lang="hr-HR" sz="2000" dirty="0">
                <a:solidFill>
                  <a:schemeClr val="bg1"/>
                </a:solidFill>
              </a:rPr>
              <a:t>4.Political power</a:t>
            </a:r>
          </a:p>
        </p:txBody>
      </p:sp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19295"/>
            <a:ext cx="11214100" cy="1865126"/>
          </a:xfrm>
        </p:spPr>
        <p:txBody>
          <a:bodyPr/>
          <a:lstStyle/>
          <a:p>
            <a:r>
              <a:rPr lang="en-US" dirty="0"/>
              <a:t>Figure 3 </a:t>
            </a:r>
            <a:br>
              <a:rPr lang="hr-HR" dirty="0"/>
            </a:br>
            <a:r>
              <a:rPr lang="en-US" dirty="0"/>
              <a:t>Presentation of the second energy </a:t>
            </a:r>
            <a:r>
              <a:rPr lang="en-US" dirty="0" err="1"/>
              <a:t>geopolitology</a:t>
            </a:r>
            <a:r>
              <a:rPr lang="en-US" dirty="0"/>
              <a:t> marker. Energy policy of governments and states in the 21st century and the policy cycle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BE204A-7B95-D383-8F28-81C93662FD65}"/>
              </a:ext>
            </a:extLst>
          </p:cNvPr>
          <p:cNvSpPr txBox="1"/>
          <p:nvPr/>
        </p:nvSpPr>
        <p:spPr>
          <a:xfrm>
            <a:off x="565150" y="2684477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Energy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Energy sources and the wasy of exploatation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Energy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Energy markets and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Energy transition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Renevable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Green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bg1"/>
                </a:solidFill>
              </a:rPr>
              <a:t>Sustainable development</a:t>
            </a:r>
          </a:p>
        </p:txBody>
      </p:sp>
    </p:spTree>
    <p:extLst>
      <p:ext uri="{BB962C8B-B14F-4D97-AF65-F5344CB8AC3E}">
        <p14:creationId xmlns:p14="http://schemas.microsoft.com/office/powerpoint/2010/main" val="428114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purl.org/dc/dcmitype/"/>
    <ds:schemaRef ds:uri="http://purl.org/dc/elements/1.1/"/>
    <ds:schemaRef ds:uri="http://purl.org/dc/terms/"/>
    <ds:schemaRef ds:uri="16c05727-aa75-4e4a-9b5f-8a80a1165891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28</TotalTime>
  <Words>163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Trade Gothic LT Pro</vt:lpstr>
      <vt:lpstr>Trebuchet MS</vt:lpstr>
      <vt:lpstr>Office Theme</vt:lpstr>
      <vt:lpstr> INTERENEF       International Energy Forum</vt:lpstr>
      <vt:lpstr>GEOPOLITOLOGY AND GEOPOLITICS OF ENERGY</vt:lpstr>
      <vt:lpstr>Figure 1  Energy geopolitics as a political science discipline. An attempt to systematize knowledge</vt:lpstr>
      <vt:lpstr>Figure 2.  Presentation of the first marker of energy geopolitics. Energy as a source of political power. Anatomy of Power</vt:lpstr>
      <vt:lpstr>Figure 3  Presentation of the second energy geopolitology marker. Energy policy of governments and states in the 21st century and the policy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INTERENEF</dc:title>
  <dc:creator>Luka</dc:creator>
  <cp:lastModifiedBy>Luka</cp:lastModifiedBy>
  <cp:revision>9</cp:revision>
  <dcterms:created xsi:type="dcterms:W3CDTF">2022-09-13T09:31:18Z</dcterms:created>
  <dcterms:modified xsi:type="dcterms:W3CDTF">2022-10-17T09:06:34Z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