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2"/>
  </p:notesMasterIdLst>
  <p:handoutMasterIdLst>
    <p:handoutMasterId r:id="rId23"/>
  </p:handoutMasterIdLst>
  <p:sldIdLst>
    <p:sldId id="256" r:id="rId2"/>
    <p:sldId id="303" r:id="rId3"/>
    <p:sldId id="266" r:id="rId4"/>
    <p:sldId id="268" r:id="rId5"/>
    <p:sldId id="287" r:id="rId6"/>
    <p:sldId id="283" r:id="rId7"/>
    <p:sldId id="311" r:id="rId8"/>
    <p:sldId id="280" r:id="rId9"/>
    <p:sldId id="270" r:id="rId10"/>
    <p:sldId id="281" r:id="rId11"/>
    <p:sldId id="285" r:id="rId12"/>
    <p:sldId id="307" r:id="rId13"/>
    <p:sldId id="293" r:id="rId14"/>
    <p:sldId id="294" r:id="rId15"/>
    <p:sldId id="306" r:id="rId16"/>
    <p:sldId id="315" r:id="rId17"/>
    <p:sldId id="314" r:id="rId18"/>
    <p:sldId id="321" r:id="rId19"/>
    <p:sldId id="322" r:id="rId20"/>
    <p:sldId id="319" r:id="rId2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660"/>
  </p:normalViewPr>
  <p:slideViewPr>
    <p:cSldViewPr>
      <p:cViewPr varScale="1">
        <p:scale>
          <a:sx n="81" d="100"/>
          <a:sy n="81" d="100"/>
        </p:scale>
        <p:origin x="1459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Download\WEO_Data(3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Desktop\Lider_podaci.tx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%20Desktop\Lider_podaci.tx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Lider_podaci!$A$2</c:f>
              <c:strCache>
                <c:ptCount val="1"/>
                <c:pt idx="0">
                  <c:v>Napredne ekonomije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Lider_podaci!$B$1:$AE$1</c:f>
              <c:numCache>
                <c:formatCode>General</c:formatCode>
                <c:ptCount val="3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</c:numCache>
            </c:numRef>
          </c:cat>
          <c:val>
            <c:numRef>
              <c:f>Lider_podaci!$B$2:$AE$2</c:f>
              <c:numCache>
                <c:formatCode>General</c:formatCode>
                <c:ptCount val="30"/>
                <c:pt idx="0">
                  <c:v>4.1230000000000002</c:v>
                </c:pt>
                <c:pt idx="1">
                  <c:v>1.5640000000000001</c:v>
                </c:pt>
                <c:pt idx="2">
                  <c:v>1.6419999999999999</c:v>
                </c:pt>
                <c:pt idx="3">
                  <c:v>2.0419999999999998</c:v>
                </c:pt>
                <c:pt idx="4">
                  <c:v>3.29</c:v>
                </c:pt>
                <c:pt idx="5">
                  <c:v>2.823</c:v>
                </c:pt>
                <c:pt idx="6">
                  <c:v>3.0379999999999998</c:v>
                </c:pt>
                <c:pt idx="7">
                  <c:v>2.7519999999999998</c:v>
                </c:pt>
                <c:pt idx="8">
                  <c:v>0.32500000000000001</c:v>
                </c:pt>
                <c:pt idx="9">
                  <c:v>-3.3660000000000001</c:v>
                </c:pt>
                <c:pt idx="10">
                  <c:v>3.1619999999999999</c:v>
                </c:pt>
                <c:pt idx="11">
                  <c:v>1.742</c:v>
                </c:pt>
                <c:pt idx="12">
                  <c:v>1.2030000000000001</c:v>
                </c:pt>
                <c:pt idx="13">
                  <c:v>1.484</c:v>
                </c:pt>
                <c:pt idx="14">
                  <c:v>2.0950000000000002</c:v>
                </c:pt>
                <c:pt idx="15">
                  <c:v>2.3759999999999999</c:v>
                </c:pt>
                <c:pt idx="16">
                  <c:v>1.835</c:v>
                </c:pt>
                <c:pt idx="17">
                  <c:v>2.57</c:v>
                </c:pt>
                <c:pt idx="18">
                  <c:v>2.2829999999999999</c:v>
                </c:pt>
                <c:pt idx="19">
                  <c:v>1.802</c:v>
                </c:pt>
                <c:pt idx="20">
                  <c:v>-3.9380000000000002</c:v>
                </c:pt>
                <c:pt idx="21">
                  <c:v>5.72</c:v>
                </c:pt>
                <c:pt idx="22">
                  <c:v>2.6230000000000002</c:v>
                </c:pt>
                <c:pt idx="23">
                  <c:v>1.63</c:v>
                </c:pt>
                <c:pt idx="24">
                  <c:v>1.7410000000000001</c:v>
                </c:pt>
                <c:pt idx="25">
                  <c:v>1.772</c:v>
                </c:pt>
                <c:pt idx="26">
                  <c:v>1.774</c:v>
                </c:pt>
                <c:pt idx="27">
                  <c:v>1.7430000000000001</c:v>
                </c:pt>
                <c:pt idx="28">
                  <c:v>1.7330000000000001</c:v>
                </c:pt>
                <c:pt idx="29">
                  <c:v>1.6819999999999999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80-4E29-A7EB-349AE90ED833}"/>
            </c:ext>
          </c:extLst>
        </c:ser>
        <c:ser>
          <c:idx val="1"/>
          <c:order val="1"/>
          <c:tx>
            <c:strRef>
              <c:f>Lider_podaci!$A$3</c:f>
              <c:strCache>
                <c:ptCount val="1"/>
                <c:pt idx="0">
                  <c:v>Europodručje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Lider_podaci!$B$1:$AE$1</c:f>
              <c:numCache>
                <c:formatCode>General</c:formatCode>
                <c:ptCount val="3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</c:numCache>
            </c:numRef>
          </c:cat>
          <c:val>
            <c:numRef>
              <c:f>Lider_podaci!$B$3:$AE$3</c:f>
              <c:numCache>
                <c:formatCode>General</c:formatCode>
                <c:ptCount val="30"/>
                <c:pt idx="0">
                  <c:v>3.8159999999999998</c:v>
                </c:pt>
                <c:pt idx="1">
                  <c:v>2.173</c:v>
                </c:pt>
                <c:pt idx="2">
                  <c:v>0.92400000000000004</c:v>
                </c:pt>
                <c:pt idx="3">
                  <c:v>0.66500000000000004</c:v>
                </c:pt>
                <c:pt idx="4">
                  <c:v>2.2850000000000001</c:v>
                </c:pt>
                <c:pt idx="5">
                  <c:v>1.673</c:v>
                </c:pt>
                <c:pt idx="6">
                  <c:v>3.2280000000000002</c:v>
                </c:pt>
                <c:pt idx="7">
                  <c:v>2.9969999999999999</c:v>
                </c:pt>
                <c:pt idx="8">
                  <c:v>0.42099999999999999</c:v>
                </c:pt>
                <c:pt idx="9">
                  <c:v>-4.5090000000000003</c:v>
                </c:pt>
                <c:pt idx="10">
                  <c:v>2.121</c:v>
                </c:pt>
                <c:pt idx="11">
                  <c:v>1.6839999999999999</c:v>
                </c:pt>
                <c:pt idx="12">
                  <c:v>-0.88300000000000001</c:v>
                </c:pt>
                <c:pt idx="13">
                  <c:v>-0.23200000000000001</c:v>
                </c:pt>
                <c:pt idx="14">
                  <c:v>1.385</c:v>
                </c:pt>
                <c:pt idx="15">
                  <c:v>2.0259999999999998</c:v>
                </c:pt>
                <c:pt idx="16">
                  <c:v>1.865</c:v>
                </c:pt>
                <c:pt idx="17">
                  <c:v>2.6280000000000001</c:v>
                </c:pt>
                <c:pt idx="18">
                  <c:v>1.7869999999999999</c:v>
                </c:pt>
                <c:pt idx="19">
                  <c:v>1.589</c:v>
                </c:pt>
                <c:pt idx="20">
                  <c:v>-6.07</c:v>
                </c:pt>
                <c:pt idx="21">
                  <c:v>5.9329999999999998</c:v>
                </c:pt>
                <c:pt idx="22">
                  <c:v>3.399</c:v>
                </c:pt>
                <c:pt idx="23">
                  <c:v>0.42399999999999999</c:v>
                </c:pt>
                <c:pt idx="24">
                  <c:v>0.79700000000000004</c:v>
                </c:pt>
                <c:pt idx="25">
                  <c:v>1.46</c:v>
                </c:pt>
                <c:pt idx="26">
                  <c:v>1.4470000000000001</c:v>
                </c:pt>
                <c:pt idx="27">
                  <c:v>1.3129999999999999</c:v>
                </c:pt>
                <c:pt idx="28">
                  <c:v>1.286</c:v>
                </c:pt>
                <c:pt idx="29">
                  <c:v>1.216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80-4E29-A7EB-349AE90ED833}"/>
            </c:ext>
          </c:extLst>
        </c:ser>
        <c:ser>
          <c:idx val="2"/>
          <c:order val="2"/>
          <c:tx>
            <c:strRef>
              <c:f>Lider_podaci!$A$4</c:f>
              <c:strCache>
                <c:ptCount val="1"/>
                <c:pt idx="0">
                  <c:v>G7</c:v>
                </c:pt>
              </c:strCache>
            </c:strRef>
          </c:tx>
          <c:marker>
            <c:symbol val="none"/>
          </c:marker>
          <c:cat>
            <c:numRef>
              <c:f>Lider_podaci!$B$1:$AE$1</c:f>
              <c:numCache>
                <c:formatCode>General</c:formatCode>
                <c:ptCount val="3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</c:numCache>
            </c:numRef>
          </c:cat>
          <c:val>
            <c:numRef>
              <c:f>Lider_podaci!$B$4:$AE$4</c:f>
              <c:numCache>
                <c:formatCode>General</c:formatCode>
                <c:ptCount val="30"/>
                <c:pt idx="0">
                  <c:v>3.77</c:v>
                </c:pt>
                <c:pt idx="1">
                  <c:v>1.2589999999999999</c:v>
                </c:pt>
                <c:pt idx="2">
                  <c:v>1.147</c:v>
                </c:pt>
                <c:pt idx="3">
                  <c:v>1.869</c:v>
                </c:pt>
                <c:pt idx="4">
                  <c:v>2.923</c:v>
                </c:pt>
                <c:pt idx="5">
                  <c:v>2.5499999999999998</c:v>
                </c:pt>
                <c:pt idx="6">
                  <c:v>2.5459999999999998</c:v>
                </c:pt>
                <c:pt idx="7">
                  <c:v>2.0710000000000002</c:v>
                </c:pt>
                <c:pt idx="8">
                  <c:v>-4.8000000000000001E-2</c:v>
                </c:pt>
                <c:pt idx="9">
                  <c:v>-3.726</c:v>
                </c:pt>
                <c:pt idx="10">
                  <c:v>2.9159999999999999</c:v>
                </c:pt>
                <c:pt idx="11">
                  <c:v>1.621</c:v>
                </c:pt>
                <c:pt idx="12">
                  <c:v>1.3859999999999999</c:v>
                </c:pt>
                <c:pt idx="13">
                  <c:v>1.5409999999999999</c:v>
                </c:pt>
                <c:pt idx="14">
                  <c:v>1.9690000000000001</c:v>
                </c:pt>
                <c:pt idx="15">
                  <c:v>2.1720000000000002</c:v>
                </c:pt>
                <c:pt idx="16">
                  <c:v>1.605</c:v>
                </c:pt>
                <c:pt idx="17">
                  <c:v>2.3570000000000002</c:v>
                </c:pt>
                <c:pt idx="18">
                  <c:v>2.1030000000000002</c:v>
                </c:pt>
                <c:pt idx="19">
                  <c:v>1.6879999999999999</c:v>
                </c:pt>
                <c:pt idx="20">
                  <c:v>-4.1379999999999999</c:v>
                </c:pt>
                <c:pt idx="21">
                  <c:v>5.4939999999999998</c:v>
                </c:pt>
                <c:pt idx="22">
                  <c:v>2.2389999999999999</c:v>
                </c:pt>
                <c:pt idx="23">
                  <c:v>1.6950000000000001</c:v>
                </c:pt>
                <c:pt idx="24">
                  <c:v>1.728</c:v>
                </c:pt>
                <c:pt idx="25">
                  <c:v>1.61</c:v>
                </c:pt>
                <c:pt idx="26">
                  <c:v>1.6479999999999999</c:v>
                </c:pt>
                <c:pt idx="27">
                  <c:v>1.635</c:v>
                </c:pt>
                <c:pt idx="28">
                  <c:v>1.621</c:v>
                </c:pt>
                <c:pt idx="29">
                  <c:v>1.5760000000000001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680-4E29-A7EB-349AE90ED833}"/>
            </c:ext>
          </c:extLst>
        </c:ser>
        <c:ser>
          <c:idx val="3"/>
          <c:order val="3"/>
          <c:tx>
            <c:strRef>
              <c:f>Lider_podaci!$A$5</c:f>
              <c:strCache>
                <c:ptCount val="1"/>
                <c:pt idx="0">
                  <c:v>EU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Lider_podaci!$B$1:$AE$1</c:f>
              <c:numCache>
                <c:formatCode>General</c:formatCode>
                <c:ptCount val="3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</c:numCache>
            </c:numRef>
          </c:cat>
          <c:val>
            <c:numRef>
              <c:f>Lider_podaci!$B$5:$AE$5</c:f>
              <c:numCache>
                <c:formatCode>General</c:formatCode>
                <c:ptCount val="30"/>
                <c:pt idx="0">
                  <c:v>3.887</c:v>
                </c:pt>
                <c:pt idx="1">
                  <c:v>2.2749999999999999</c:v>
                </c:pt>
                <c:pt idx="2">
                  <c:v>1.2709999999999999</c:v>
                </c:pt>
                <c:pt idx="3">
                  <c:v>1.1419999999999999</c:v>
                </c:pt>
                <c:pt idx="4">
                  <c:v>2.8210000000000002</c:v>
                </c:pt>
                <c:pt idx="5">
                  <c:v>2.121</c:v>
                </c:pt>
                <c:pt idx="6">
                  <c:v>3.7</c:v>
                </c:pt>
                <c:pt idx="7">
                  <c:v>3.3849999999999998</c:v>
                </c:pt>
                <c:pt idx="8">
                  <c:v>0.93799999999999994</c:v>
                </c:pt>
                <c:pt idx="9">
                  <c:v>-4.2030000000000003</c:v>
                </c:pt>
                <c:pt idx="10">
                  <c:v>2.1019999999999999</c:v>
                </c:pt>
                <c:pt idx="11">
                  <c:v>1.958</c:v>
                </c:pt>
                <c:pt idx="12">
                  <c:v>-0.65800000000000003</c:v>
                </c:pt>
                <c:pt idx="13">
                  <c:v>-8.5000000000000006E-2</c:v>
                </c:pt>
                <c:pt idx="14">
                  <c:v>1.708</c:v>
                </c:pt>
                <c:pt idx="15">
                  <c:v>2.5059999999999998</c:v>
                </c:pt>
                <c:pt idx="16">
                  <c:v>2.0310000000000001</c:v>
                </c:pt>
                <c:pt idx="17">
                  <c:v>3.0289999999999999</c:v>
                </c:pt>
                <c:pt idx="18">
                  <c:v>2.2970000000000002</c:v>
                </c:pt>
                <c:pt idx="19">
                  <c:v>1.968</c:v>
                </c:pt>
                <c:pt idx="20">
                  <c:v>-5.5469999999999997</c:v>
                </c:pt>
                <c:pt idx="21">
                  <c:v>6.0949999999999998</c:v>
                </c:pt>
                <c:pt idx="22">
                  <c:v>3.6349999999999998</c:v>
                </c:pt>
                <c:pt idx="23">
                  <c:v>0.55500000000000005</c:v>
                </c:pt>
                <c:pt idx="24">
                  <c:v>1.099</c:v>
                </c:pt>
                <c:pt idx="25">
                  <c:v>1.764</c:v>
                </c:pt>
                <c:pt idx="26">
                  <c:v>1.734</c:v>
                </c:pt>
                <c:pt idx="27">
                  <c:v>1.613</c:v>
                </c:pt>
                <c:pt idx="28">
                  <c:v>1.593</c:v>
                </c:pt>
                <c:pt idx="29">
                  <c:v>1.544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680-4E29-A7EB-349AE90ED833}"/>
            </c:ext>
          </c:extLst>
        </c:ser>
        <c:ser>
          <c:idx val="4"/>
          <c:order val="4"/>
          <c:tx>
            <c:strRef>
              <c:f>Lider_podaci!$A$6</c:f>
              <c:strCache>
                <c:ptCount val="1"/>
                <c:pt idx="0">
                  <c:v>EMDE</c:v>
                </c:pt>
              </c:strCache>
            </c:strRef>
          </c:tx>
          <c:marker>
            <c:symbol val="none"/>
          </c:marker>
          <c:cat>
            <c:numRef>
              <c:f>Lider_podaci!$B$1:$AE$1</c:f>
              <c:numCache>
                <c:formatCode>General</c:formatCode>
                <c:ptCount val="3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</c:numCache>
            </c:numRef>
          </c:cat>
          <c:val>
            <c:numRef>
              <c:f>Lider_podaci!$B$6:$AE$6</c:f>
              <c:numCache>
                <c:formatCode>General</c:formatCode>
                <c:ptCount val="30"/>
                <c:pt idx="0">
                  <c:v>5.6849999999999996</c:v>
                </c:pt>
                <c:pt idx="1">
                  <c:v>3.6659999999999999</c:v>
                </c:pt>
                <c:pt idx="2">
                  <c:v>4.3959999999999999</c:v>
                </c:pt>
                <c:pt idx="3">
                  <c:v>6.899</c:v>
                </c:pt>
                <c:pt idx="4">
                  <c:v>7.8680000000000003</c:v>
                </c:pt>
                <c:pt idx="5">
                  <c:v>6.92</c:v>
                </c:pt>
                <c:pt idx="6">
                  <c:v>7.7779999999999996</c:v>
                </c:pt>
                <c:pt idx="7">
                  <c:v>8.1370000000000005</c:v>
                </c:pt>
                <c:pt idx="8">
                  <c:v>5.6230000000000002</c:v>
                </c:pt>
                <c:pt idx="9">
                  <c:v>2.742</c:v>
                </c:pt>
                <c:pt idx="10">
                  <c:v>7.2430000000000003</c:v>
                </c:pt>
                <c:pt idx="11">
                  <c:v>6.1779999999999999</c:v>
                </c:pt>
                <c:pt idx="12">
                  <c:v>5.3520000000000003</c:v>
                </c:pt>
                <c:pt idx="13">
                  <c:v>4.9779999999999998</c:v>
                </c:pt>
                <c:pt idx="14">
                  <c:v>4.7030000000000003</c:v>
                </c:pt>
                <c:pt idx="15">
                  <c:v>4.3150000000000004</c:v>
                </c:pt>
                <c:pt idx="16">
                  <c:v>4.3819999999999997</c:v>
                </c:pt>
                <c:pt idx="17">
                  <c:v>4.7889999999999997</c:v>
                </c:pt>
                <c:pt idx="18">
                  <c:v>4.6619999999999999</c:v>
                </c:pt>
                <c:pt idx="19">
                  <c:v>3.6139999999999999</c:v>
                </c:pt>
                <c:pt idx="20">
                  <c:v>-1.772</c:v>
                </c:pt>
                <c:pt idx="21">
                  <c:v>7.0190000000000001</c:v>
                </c:pt>
                <c:pt idx="22">
                  <c:v>4.0590000000000002</c:v>
                </c:pt>
                <c:pt idx="23">
                  <c:v>4.3230000000000004</c:v>
                </c:pt>
                <c:pt idx="24">
                  <c:v>4.1639999999999997</c:v>
                </c:pt>
                <c:pt idx="25">
                  <c:v>4.2110000000000003</c:v>
                </c:pt>
                <c:pt idx="26">
                  <c:v>4.0599999999999996</c:v>
                </c:pt>
                <c:pt idx="27">
                  <c:v>4.0279999999999996</c:v>
                </c:pt>
                <c:pt idx="28">
                  <c:v>3.9390000000000001</c:v>
                </c:pt>
                <c:pt idx="29">
                  <c:v>3.9359999999999999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680-4E29-A7EB-349AE90ED8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3334912"/>
        <c:axId val="196434112"/>
      </c:lineChart>
      <c:catAx>
        <c:axId val="223334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r-Latn-RS"/>
          </a:p>
        </c:txPr>
        <c:crossAx val="196434112"/>
        <c:crosses val="autoZero"/>
        <c:auto val="1"/>
        <c:lblAlgn val="ctr"/>
        <c:lblOffset val="100"/>
        <c:noMultiLvlLbl val="0"/>
      </c:catAx>
      <c:valAx>
        <c:axId val="196434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r-Latn-RS"/>
          </a:p>
        </c:txPr>
        <c:crossAx val="22333491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2000"/>
          </a:pPr>
          <a:endParaRPr lang="sr-Latn-R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Lider_podaci!$A$8</c:f>
              <c:strCache>
                <c:ptCount val="1"/>
                <c:pt idx="0">
                  <c:v>Napredne ekonomije</c:v>
                </c:pt>
              </c:strCache>
            </c:strRef>
          </c:tx>
          <c:marker>
            <c:symbol val="none"/>
          </c:marker>
          <c:cat>
            <c:numRef>
              <c:f>Lider_podaci!$B$7:$AE$7</c:f>
              <c:numCache>
                <c:formatCode>General</c:formatCode>
                <c:ptCount val="3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</c:numCache>
            </c:numRef>
          </c:cat>
          <c:val>
            <c:numRef>
              <c:f>Lider_podaci!$B$8:$AE$8</c:f>
              <c:numCache>
                <c:formatCode>#,##0.00</c:formatCode>
                <c:ptCount val="30"/>
                <c:pt idx="0">
                  <c:v>41243.569000000003</c:v>
                </c:pt>
                <c:pt idx="1">
                  <c:v>41645.99</c:v>
                </c:pt>
                <c:pt idx="2">
                  <c:v>42049.946000000004</c:v>
                </c:pt>
                <c:pt idx="3">
                  <c:v>42628.84</c:v>
                </c:pt>
                <c:pt idx="4">
                  <c:v>43750.391000000003</c:v>
                </c:pt>
                <c:pt idx="5">
                  <c:v>44686.03</c:v>
                </c:pt>
                <c:pt idx="6">
                  <c:v>45750.523999999998</c:v>
                </c:pt>
                <c:pt idx="7">
                  <c:v>46687.61</c:v>
                </c:pt>
                <c:pt idx="8">
                  <c:v>46518.002999999997</c:v>
                </c:pt>
                <c:pt idx="9">
                  <c:v>44663.366999999998</c:v>
                </c:pt>
                <c:pt idx="10">
                  <c:v>45803.188999999998</c:v>
                </c:pt>
                <c:pt idx="11">
                  <c:v>46334.36</c:v>
                </c:pt>
                <c:pt idx="12">
                  <c:v>46639.38</c:v>
                </c:pt>
                <c:pt idx="13">
                  <c:v>47107.584000000003</c:v>
                </c:pt>
                <c:pt idx="14">
                  <c:v>47864.97</c:v>
                </c:pt>
                <c:pt idx="15">
                  <c:v>48733.915000000001</c:v>
                </c:pt>
                <c:pt idx="16">
                  <c:v>49371.18</c:v>
                </c:pt>
                <c:pt idx="17">
                  <c:v>50426.750999999997</c:v>
                </c:pt>
                <c:pt idx="18">
                  <c:v>51363.514999999999</c:v>
                </c:pt>
                <c:pt idx="19">
                  <c:v>52076.131999999998</c:v>
                </c:pt>
                <c:pt idx="20">
                  <c:v>49757.250999999997</c:v>
                </c:pt>
                <c:pt idx="21">
                  <c:v>52543.559000000001</c:v>
                </c:pt>
                <c:pt idx="22">
                  <c:v>53687.211000000003</c:v>
                </c:pt>
                <c:pt idx="23">
                  <c:v>54270.987999999998</c:v>
                </c:pt>
                <c:pt idx="24">
                  <c:v>54982.983999999997</c:v>
                </c:pt>
                <c:pt idx="25">
                  <c:v>55759.563000000002</c:v>
                </c:pt>
                <c:pt idx="26">
                  <c:v>56558.855000000003</c:v>
                </c:pt>
                <c:pt idx="27">
                  <c:v>57357.222999999998</c:v>
                </c:pt>
                <c:pt idx="28">
                  <c:v>58166.466</c:v>
                </c:pt>
                <c:pt idx="29">
                  <c:v>58963.724000000002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DA-42DA-A8EF-092F7DCF7C10}"/>
            </c:ext>
          </c:extLst>
        </c:ser>
        <c:ser>
          <c:idx val="1"/>
          <c:order val="1"/>
          <c:tx>
            <c:strRef>
              <c:f>Lider_podaci!$A$9</c:f>
              <c:strCache>
                <c:ptCount val="1"/>
                <c:pt idx="0">
                  <c:v>G7</c:v>
                </c:pt>
              </c:strCache>
            </c:strRef>
          </c:tx>
          <c:marker>
            <c:symbol val="none"/>
          </c:marker>
          <c:cat>
            <c:numRef>
              <c:f>Lider_podaci!$B$7:$AE$7</c:f>
              <c:numCache>
                <c:formatCode>General</c:formatCode>
                <c:ptCount val="3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</c:numCache>
            </c:numRef>
          </c:cat>
          <c:val>
            <c:numRef>
              <c:f>Lider_podaci!$B$9:$AE$9</c:f>
              <c:numCache>
                <c:formatCode>#,##0.00</c:formatCode>
                <c:ptCount val="30"/>
                <c:pt idx="0">
                  <c:v>44109.144999999997</c:v>
                </c:pt>
                <c:pt idx="1">
                  <c:v>44398.703000000001</c:v>
                </c:pt>
                <c:pt idx="2">
                  <c:v>44635.601999999999</c:v>
                </c:pt>
                <c:pt idx="3">
                  <c:v>45187.262000000002</c:v>
                </c:pt>
                <c:pt idx="4">
                  <c:v>46227.402000000002</c:v>
                </c:pt>
                <c:pt idx="5">
                  <c:v>47107.923999999999</c:v>
                </c:pt>
                <c:pt idx="6">
                  <c:v>48037.927000000003</c:v>
                </c:pt>
                <c:pt idx="7">
                  <c:v>48750.67</c:v>
                </c:pt>
                <c:pt idx="8">
                  <c:v>48449.483999999997</c:v>
                </c:pt>
                <c:pt idx="9">
                  <c:v>46387.296999999999</c:v>
                </c:pt>
                <c:pt idx="10">
                  <c:v>47496.546999999999</c:v>
                </c:pt>
                <c:pt idx="11">
                  <c:v>48021.101999999999</c:v>
                </c:pt>
                <c:pt idx="12">
                  <c:v>48444.084000000003</c:v>
                </c:pt>
                <c:pt idx="13">
                  <c:v>48947.591</c:v>
                </c:pt>
                <c:pt idx="14">
                  <c:v>49663.847999999998</c:v>
                </c:pt>
                <c:pt idx="15">
                  <c:v>50472.125999999997</c:v>
                </c:pt>
                <c:pt idx="16">
                  <c:v>51019.502999999997</c:v>
                </c:pt>
                <c:pt idx="17">
                  <c:v>52011.542999999998</c:v>
                </c:pt>
                <c:pt idx="18">
                  <c:v>52911.311999999998</c:v>
                </c:pt>
                <c:pt idx="19">
                  <c:v>53625.58</c:v>
                </c:pt>
                <c:pt idx="20">
                  <c:v>51156.968999999997</c:v>
                </c:pt>
                <c:pt idx="21">
                  <c:v>53882.474000000002</c:v>
                </c:pt>
                <c:pt idx="22">
                  <c:v>54898.269</c:v>
                </c:pt>
                <c:pt idx="23">
                  <c:v>55589.207000000002</c:v>
                </c:pt>
                <c:pt idx="24">
                  <c:v>56340.408000000003</c:v>
                </c:pt>
                <c:pt idx="25">
                  <c:v>57074.682999999997</c:v>
                </c:pt>
                <c:pt idx="26">
                  <c:v>57847.315000000002</c:v>
                </c:pt>
                <c:pt idx="27">
                  <c:v>58628.837</c:v>
                </c:pt>
                <c:pt idx="28">
                  <c:v>59417.624000000003</c:v>
                </c:pt>
                <c:pt idx="29">
                  <c:v>60194.241999999998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DA-42DA-A8EF-092F7DCF7C10}"/>
            </c:ext>
          </c:extLst>
        </c:ser>
        <c:ser>
          <c:idx val="2"/>
          <c:order val="2"/>
          <c:tx>
            <c:strRef>
              <c:f>Lider_podaci!$A$10</c:f>
              <c:strCache>
                <c:ptCount val="1"/>
                <c:pt idx="0">
                  <c:v>EU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Lider_podaci!$B$7:$AE$7</c:f>
              <c:numCache>
                <c:formatCode>General</c:formatCode>
                <c:ptCount val="3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</c:numCache>
            </c:numRef>
          </c:cat>
          <c:val>
            <c:numRef>
              <c:f>Lider_podaci!$B$10:$AE$10</c:f>
              <c:numCache>
                <c:formatCode>#,##0.00</c:formatCode>
                <c:ptCount val="30"/>
                <c:pt idx="0">
                  <c:v>35026.163999999997</c:v>
                </c:pt>
                <c:pt idx="1">
                  <c:v>35765.35</c:v>
                </c:pt>
                <c:pt idx="2">
                  <c:v>36134.731</c:v>
                </c:pt>
                <c:pt idx="3">
                  <c:v>36413.563000000002</c:v>
                </c:pt>
                <c:pt idx="4">
                  <c:v>37292.684000000001</c:v>
                </c:pt>
                <c:pt idx="5">
                  <c:v>37921.334000000003</c:v>
                </c:pt>
                <c:pt idx="6">
                  <c:v>39183.362000000001</c:v>
                </c:pt>
                <c:pt idx="7">
                  <c:v>40349.932000000001</c:v>
                </c:pt>
                <c:pt idx="8">
                  <c:v>40587.123</c:v>
                </c:pt>
                <c:pt idx="9">
                  <c:v>38752.908000000003</c:v>
                </c:pt>
                <c:pt idx="10">
                  <c:v>39496.963000000003</c:v>
                </c:pt>
                <c:pt idx="11">
                  <c:v>40169.06</c:v>
                </c:pt>
                <c:pt idx="12">
                  <c:v>39826.862999999998</c:v>
                </c:pt>
                <c:pt idx="13">
                  <c:v>39735.451999999997</c:v>
                </c:pt>
                <c:pt idx="14">
                  <c:v>40353.457999999999</c:v>
                </c:pt>
                <c:pt idx="15">
                  <c:v>41225.057999999997</c:v>
                </c:pt>
                <c:pt idx="16">
                  <c:v>41972.873</c:v>
                </c:pt>
                <c:pt idx="17">
                  <c:v>43170.749000000003</c:v>
                </c:pt>
                <c:pt idx="18">
                  <c:v>44076.508000000002</c:v>
                </c:pt>
                <c:pt idx="19">
                  <c:v>44846.675999999999</c:v>
                </c:pt>
                <c:pt idx="20">
                  <c:v>42248.811000000002</c:v>
                </c:pt>
                <c:pt idx="21">
                  <c:v>44863.328000000001</c:v>
                </c:pt>
                <c:pt idx="22">
                  <c:v>46409.59</c:v>
                </c:pt>
                <c:pt idx="23">
                  <c:v>46587.875</c:v>
                </c:pt>
                <c:pt idx="24">
                  <c:v>46986.934000000001</c:v>
                </c:pt>
                <c:pt idx="25">
                  <c:v>47739.601000000002</c:v>
                </c:pt>
                <c:pt idx="26">
                  <c:v>48505.862999999998</c:v>
                </c:pt>
                <c:pt idx="27">
                  <c:v>49232.686000000002</c:v>
                </c:pt>
                <c:pt idx="28">
                  <c:v>49970.012000000002</c:v>
                </c:pt>
                <c:pt idx="29">
                  <c:v>50702.107000000004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6DA-42DA-A8EF-092F7DCF7C10}"/>
            </c:ext>
          </c:extLst>
        </c:ser>
        <c:ser>
          <c:idx val="3"/>
          <c:order val="3"/>
          <c:tx>
            <c:strRef>
              <c:f>Lider_podaci!$A$11</c:f>
              <c:strCache>
                <c:ptCount val="1"/>
                <c:pt idx="0">
                  <c:v>EMDE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cat>
            <c:numRef>
              <c:f>Lider_podaci!$B$7:$AE$7</c:f>
              <c:numCache>
                <c:formatCode>General</c:formatCode>
                <c:ptCount val="3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</c:numCache>
            </c:numRef>
          </c:cat>
          <c:val>
            <c:numRef>
              <c:f>Lider_podaci!$B$11:$AE$11</c:f>
              <c:numCache>
                <c:formatCode>#,##0.00</c:formatCode>
                <c:ptCount val="30"/>
                <c:pt idx="0">
                  <c:v>5635.68</c:v>
                </c:pt>
                <c:pt idx="1">
                  <c:v>5750.3230000000003</c:v>
                </c:pt>
                <c:pt idx="2">
                  <c:v>5888.6229999999996</c:v>
                </c:pt>
                <c:pt idx="3">
                  <c:v>6161.8310000000001</c:v>
                </c:pt>
                <c:pt idx="4">
                  <c:v>6537.7520000000004</c:v>
                </c:pt>
                <c:pt idx="5">
                  <c:v>6886.6459999999997</c:v>
                </c:pt>
                <c:pt idx="6">
                  <c:v>7311.76</c:v>
                </c:pt>
                <c:pt idx="7">
                  <c:v>7785.4189999999999</c:v>
                </c:pt>
                <c:pt idx="8">
                  <c:v>8097.808</c:v>
                </c:pt>
                <c:pt idx="9">
                  <c:v>8152.4780000000001</c:v>
                </c:pt>
                <c:pt idx="10">
                  <c:v>8610.4509999999991</c:v>
                </c:pt>
                <c:pt idx="11">
                  <c:v>8990.8359999999993</c:v>
                </c:pt>
                <c:pt idx="12">
                  <c:v>9296.06</c:v>
                </c:pt>
                <c:pt idx="13">
                  <c:v>9609.9120000000003</c:v>
                </c:pt>
                <c:pt idx="14">
                  <c:v>9906.58</c:v>
                </c:pt>
                <c:pt idx="15">
                  <c:v>10176.159</c:v>
                </c:pt>
                <c:pt idx="16">
                  <c:v>10462.004000000001</c:v>
                </c:pt>
                <c:pt idx="17">
                  <c:v>10810.052</c:v>
                </c:pt>
                <c:pt idx="18">
                  <c:v>11171.778</c:v>
                </c:pt>
                <c:pt idx="19">
                  <c:v>11432.384</c:v>
                </c:pt>
                <c:pt idx="20">
                  <c:v>11079.821</c:v>
                </c:pt>
                <c:pt idx="21">
                  <c:v>11726.752</c:v>
                </c:pt>
                <c:pt idx="22">
                  <c:v>12076.223</c:v>
                </c:pt>
                <c:pt idx="23">
                  <c:v>12521.625</c:v>
                </c:pt>
                <c:pt idx="24">
                  <c:v>12909.573</c:v>
                </c:pt>
                <c:pt idx="25">
                  <c:v>13309.698</c:v>
                </c:pt>
                <c:pt idx="26">
                  <c:v>13703.285</c:v>
                </c:pt>
                <c:pt idx="27">
                  <c:v>14104.182000000001</c:v>
                </c:pt>
                <c:pt idx="28">
                  <c:v>14506.982</c:v>
                </c:pt>
                <c:pt idx="29">
                  <c:v>14922.715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6DA-42DA-A8EF-092F7DCF7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2670336"/>
        <c:axId val="208921728"/>
      </c:lineChart>
      <c:catAx>
        <c:axId val="222670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8921728"/>
        <c:crosses val="autoZero"/>
        <c:auto val="1"/>
        <c:lblAlgn val="ctr"/>
        <c:lblOffset val="100"/>
        <c:noMultiLvlLbl val="0"/>
      </c:catAx>
      <c:valAx>
        <c:axId val="208921728"/>
        <c:scaling>
          <c:orientation val="minMax"/>
          <c:max val="65000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226703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2000"/>
          </a:pPr>
          <a:endParaRPr lang="sr-Latn-R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Lider_podaci!$A$27</c:f>
              <c:strCache>
                <c:ptCount val="1"/>
                <c:pt idx="0">
                  <c:v>Napredne ekonomije</c:v>
                </c:pt>
              </c:strCache>
            </c:strRef>
          </c:tx>
          <c:marker>
            <c:symbol val="none"/>
          </c:marker>
          <c:cat>
            <c:numRef>
              <c:f>Lider_podaci!$B$26:$AD$26</c:f>
              <c:numCache>
                <c:formatCode>General</c:formatCode>
                <c:ptCount val="2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</c:numCache>
            </c:numRef>
          </c:cat>
          <c:val>
            <c:numRef>
              <c:f>Lider_podaci!$B$27:$AD$27</c:f>
              <c:numCache>
                <c:formatCode>General</c:formatCode>
                <c:ptCount val="29"/>
                <c:pt idx="0">
                  <c:v>2.2440000000000002</c:v>
                </c:pt>
                <c:pt idx="1">
                  <c:v>2.1629999999999998</c:v>
                </c:pt>
                <c:pt idx="2">
                  <c:v>1.5429999999999999</c:v>
                </c:pt>
                <c:pt idx="3">
                  <c:v>1.84</c:v>
                </c:pt>
                <c:pt idx="4">
                  <c:v>2.02</c:v>
                </c:pt>
                <c:pt idx="5">
                  <c:v>2.3239999999999998</c:v>
                </c:pt>
                <c:pt idx="6">
                  <c:v>2.3570000000000002</c:v>
                </c:pt>
                <c:pt idx="7">
                  <c:v>2.1840000000000002</c:v>
                </c:pt>
                <c:pt idx="8">
                  <c:v>3.4430000000000001</c:v>
                </c:pt>
                <c:pt idx="9">
                  <c:v>0.17299999999999999</c:v>
                </c:pt>
                <c:pt idx="10">
                  <c:v>1.5389999999999999</c:v>
                </c:pt>
                <c:pt idx="11">
                  <c:v>2.6930000000000001</c:v>
                </c:pt>
                <c:pt idx="12">
                  <c:v>1.9890000000000001</c:v>
                </c:pt>
                <c:pt idx="13">
                  <c:v>1.377</c:v>
                </c:pt>
                <c:pt idx="14">
                  <c:v>1.3720000000000001</c:v>
                </c:pt>
                <c:pt idx="15">
                  <c:v>0.307</c:v>
                </c:pt>
                <c:pt idx="16">
                  <c:v>0.747</c:v>
                </c:pt>
                <c:pt idx="17">
                  <c:v>1.708</c:v>
                </c:pt>
                <c:pt idx="18">
                  <c:v>1.9590000000000001</c:v>
                </c:pt>
                <c:pt idx="19">
                  <c:v>1.401</c:v>
                </c:pt>
                <c:pt idx="20">
                  <c:v>0.68500000000000005</c:v>
                </c:pt>
                <c:pt idx="21">
                  <c:v>3.1080000000000001</c:v>
                </c:pt>
                <c:pt idx="22">
                  <c:v>7.282</c:v>
                </c:pt>
                <c:pt idx="23">
                  <c:v>4.5979999999999999</c:v>
                </c:pt>
                <c:pt idx="24">
                  <c:v>2.617</c:v>
                </c:pt>
                <c:pt idx="25">
                  <c:v>2.0489999999999999</c:v>
                </c:pt>
                <c:pt idx="26">
                  <c:v>2.0089999999999999</c:v>
                </c:pt>
                <c:pt idx="27">
                  <c:v>2.0190000000000001</c:v>
                </c:pt>
                <c:pt idx="28">
                  <c:v>2.0270000000000001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A4-4984-8C31-711670A64093}"/>
            </c:ext>
          </c:extLst>
        </c:ser>
        <c:ser>
          <c:idx val="1"/>
          <c:order val="1"/>
          <c:tx>
            <c:strRef>
              <c:f>Lider_podaci!$A$28</c:f>
              <c:strCache>
                <c:ptCount val="1"/>
                <c:pt idx="0">
                  <c:v>Europodručje</c:v>
                </c:pt>
              </c:strCache>
            </c:strRef>
          </c:tx>
          <c:marker>
            <c:symbol val="none"/>
          </c:marker>
          <c:cat>
            <c:numRef>
              <c:f>Lider_podaci!$B$26:$AD$26</c:f>
              <c:numCache>
                <c:formatCode>General</c:formatCode>
                <c:ptCount val="2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</c:numCache>
            </c:numRef>
          </c:cat>
          <c:val>
            <c:numRef>
              <c:f>Lider_podaci!$B$28:$AD$28</c:f>
              <c:numCache>
                <c:formatCode>General</c:formatCode>
                <c:ptCount val="29"/>
                <c:pt idx="0">
                  <c:v>2.1019999999999999</c:v>
                </c:pt>
                <c:pt idx="1">
                  <c:v>2.343</c:v>
                </c:pt>
                <c:pt idx="2">
                  <c:v>2.2509999999999999</c:v>
                </c:pt>
                <c:pt idx="3">
                  <c:v>2.081</c:v>
                </c:pt>
                <c:pt idx="4">
                  <c:v>2.145</c:v>
                </c:pt>
                <c:pt idx="5">
                  <c:v>2.1789999999999998</c:v>
                </c:pt>
                <c:pt idx="6">
                  <c:v>2.1819999999999999</c:v>
                </c:pt>
                <c:pt idx="7">
                  <c:v>2.1349999999999998</c:v>
                </c:pt>
                <c:pt idx="8">
                  <c:v>3.2730000000000001</c:v>
                </c:pt>
                <c:pt idx="9">
                  <c:v>0.29099999999999998</c:v>
                </c:pt>
                <c:pt idx="10">
                  <c:v>1.621</c:v>
                </c:pt>
                <c:pt idx="11">
                  <c:v>2.714</c:v>
                </c:pt>
                <c:pt idx="12">
                  <c:v>2.4980000000000002</c:v>
                </c:pt>
                <c:pt idx="13">
                  <c:v>1.351</c:v>
                </c:pt>
                <c:pt idx="14">
                  <c:v>0.432</c:v>
                </c:pt>
                <c:pt idx="15">
                  <c:v>0.193</c:v>
                </c:pt>
                <c:pt idx="16">
                  <c:v>0.23499999999999999</c:v>
                </c:pt>
                <c:pt idx="17">
                  <c:v>1.538</c:v>
                </c:pt>
                <c:pt idx="18">
                  <c:v>1.7549999999999999</c:v>
                </c:pt>
                <c:pt idx="19">
                  <c:v>1.196</c:v>
                </c:pt>
                <c:pt idx="20">
                  <c:v>0.252</c:v>
                </c:pt>
                <c:pt idx="21">
                  <c:v>2.5880000000000001</c:v>
                </c:pt>
                <c:pt idx="22">
                  <c:v>8.3840000000000003</c:v>
                </c:pt>
                <c:pt idx="23">
                  <c:v>5.4219999999999997</c:v>
                </c:pt>
                <c:pt idx="24">
                  <c:v>2.4350000000000001</c:v>
                </c:pt>
                <c:pt idx="25">
                  <c:v>2.0710000000000002</c:v>
                </c:pt>
                <c:pt idx="26">
                  <c:v>1.954</c:v>
                </c:pt>
                <c:pt idx="27">
                  <c:v>1.9359999999999999</c:v>
                </c:pt>
                <c:pt idx="28">
                  <c:v>1.9410000000000001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A4-4984-8C31-711670A64093}"/>
            </c:ext>
          </c:extLst>
        </c:ser>
        <c:ser>
          <c:idx val="2"/>
          <c:order val="2"/>
          <c:tx>
            <c:strRef>
              <c:f>Lider_podaci!$A$29</c:f>
              <c:strCache>
                <c:ptCount val="1"/>
                <c:pt idx="0">
                  <c:v>G7</c:v>
                </c:pt>
              </c:strCache>
            </c:strRef>
          </c:tx>
          <c:marker>
            <c:symbol val="none"/>
          </c:marker>
          <c:cat>
            <c:numRef>
              <c:f>Lider_podaci!$B$26:$AD$26</c:f>
              <c:numCache>
                <c:formatCode>General</c:formatCode>
                <c:ptCount val="2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</c:numCache>
            </c:numRef>
          </c:cat>
          <c:val>
            <c:numRef>
              <c:f>Lider_podaci!$B$29:$AD$29</c:f>
              <c:numCache>
                <c:formatCode>General</c:formatCode>
                <c:ptCount val="29"/>
                <c:pt idx="0">
                  <c:v>2.12</c:v>
                </c:pt>
                <c:pt idx="1">
                  <c:v>1.92</c:v>
                </c:pt>
                <c:pt idx="2">
                  <c:v>1.286</c:v>
                </c:pt>
                <c:pt idx="3">
                  <c:v>1.7509999999999999</c:v>
                </c:pt>
                <c:pt idx="4">
                  <c:v>1.976</c:v>
                </c:pt>
                <c:pt idx="5">
                  <c:v>2.3199999999999998</c:v>
                </c:pt>
                <c:pt idx="6">
                  <c:v>2.3359999999999999</c:v>
                </c:pt>
                <c:pt idx="7">
                  <c:v>2.157</c:v>
                </c:pt>
                <c:pt idx="8">
                  <c:v>3.1920000000000002</c:v>
                </c:pt>
                <c:pt idx="9">
                  <c:v>-8.8999999999999996E-2</c:v>
                </c:pt>
                <c:pt idx="10">
                  <c:v>1.369</c:v>
                </c:pt>
                <c:pt idx="11">
                  <c:v>2.5840000000000001</c:v>
                </c:pt>
                <c:pt idx="12">
                  <c:v>1.8979999999999999</c:v>
                </c:pt>
                <c:pt idx="13">
                  <c:v>1.323</c:v>
                </c:pt>
                <c:pt idx="14">
                  <c:v>1.528</c:v>
                </c:pt>
                <c:pt idx="15">
                  <c:v>0.31</c:v>
                </c:pt>
                <c:pt idx="16">
                  <c:v>0.78400000000000003</c:v>
                </c:pt>
                <c:pt idx="17">
                  <c:v>1.76</c:v>
                </c:pt>
                <c:pt idx="18">
                  <c:v>2.0880000000000001</c:v>
                </c:pt>
                <c:pt idx="19">
                  <c:v>1.4830000000000001</c:v>
                </c:pt>
                <c:pt idx="20">
                  <c:v>0.80200000000000005</c:v>
                </c:pt>
                <c:pt idx="21">
                  <c:v>3.3410000000000002</c:v>
                </c:pt>
                <c:pt idx="22">
                  <c:v>7.3070000000000004</c:v>
                </c:pt>
                <c:pt idx="23">
                  <c:v>4.6680000000000001</c:v>
                </c:pt>
                <c:pt idx="24">
                  <c:v>2.6160000000000001</c:v>
                </c:pt>
                <c:pt idx="25">
                  <c:v>1.9930000000000001</c:v>
                </c:pt>
                <c:pt idx="26">
                  <c:v>2.008</c:v>
                </c:pt>
                <c:pt idx="27">
                  <c:v>2.032</c:v>
                </c:pt>
                <c:pt idx="28">
                  <c:v>2.0430000000000001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9A4-4984-8C31-711670A64093}"/>
            </c:ext>
          </c:extLst>
        </c:ser>
        <c:ser>
          <c:idx val="3"/>
          <c:order val="3"/>
          <c:tx>
            <c:strRef>
              <c:f>Lider_podaci!$A$30</c:f>
              <c:strCache>
                <c:ptCount val="1"/>
                <c:pt idx="0">
                  <c:v>EU</c:v>
                </c:pt>
              </c:strCache>
            </c:strRef>
          </c:tx>
          <c:marker>
            <c:symbol val="none"/>
          </c:marker>
          <c:cat>
            <c:numRef>
              <c:f>Lider_podaci!$B$26:$AD$26</c:f>
              <c:numCache>
                <c:formatCode>General</c:formatCode>
                <c:ptCount val="2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</c:numCache>
            </c:numRef>
          </c:cat>
          <c:val>
            <c:numRef>
              <c:f>Lider_podaci!$B$30:$AD$30</c:f>
              <c:numCache>
                <c:formatCode>General</c:formatCode>
                <c:ptCount val="29"/>
                <c:pt idx="0">
                  <c:v>3.6629999999999998</c:v>
                </c:pt>
                <c:pt idx="1">
                  <c:v>3.427</c:v>
                </c:pt>
                <c:pt idx="2">
                  <c:v>2.7879999999999998</c:v>
                </c:pt>
                <c:pt idx="3">
                  <c:v>2.399</c:v>
                </c:pt>
                <c:pt idx="4">
                  <c:v>2.5430000000000001</c:v>
                </c:pt>
                <c:pt idx="5">
                  <c:v>2.3730000000000002</c:v>
                </c:pt>
                <c:pt idx="6">
                  <c:v>2.3519999999999999</c:v>
                </c:pt>
                <c:pt idx="7">
                  <c:v>2.3980000000000001</c:v>
                </c:pt>
                <c:pt idx="8">
                  <c:v>3.7410000000000001</c:v>
                </c:pt>
                <c:pt idx="9">
                  <c:v>0.80700000000000005</c:v>
                </c:pt>
                <c:pt idx="10">
                  <c:v>1.8009999999999999</c:v>
                </c:pt>
                <c:pt idx="11">
                  <c:v>2.8540000000000001</c:v>
                </c:pt>
                <c:pt idx="12">
                  <c:v>2.6230000000000002</c:v>
                </c:pt>
                <c:pt idx="13">
                  <c:v>1.3959999999999999</c:v>
                </c:pt>
                <c:pt idx="14">
                  <c:v>0.39700000000000002</c:v>
                </c:pt>
                <c:pt idx="15">
                  <c:v>0.10199999999999999</c:v>
                </c:pt>
                <c:pt idx="16">
                  <c:v>0.15</c:v>
                </c:pt>
                <c:pt idx="17">
                  <c:v>1.59</c:v>
                </c:pt>
                <c:pt idx="18">
                  <c:v>1.865</c:v>
                </c:pt>
                <c:pt idx="19">
                  <c:v>1.4410000000000001</c:v>
                </c:pt>
                <c:pt idx="20">
                  <c:v>0.67500000000000004</c:v>
                </c:pt>
                <c:pt idx="21">
                  <c:v>2.8889999999999998</c:v>
                </c:pt>
                <c:pt idx="22">
                  <c:v>9.3239999999999998</c:v>
                </c:pt>
                <c:pt idx="23">
                  <c:v>6.2779999999999996</c:v>
                </c:pt>
                <c:pt idx="24">
                  <c:v>2.7370000000000001</c:v>
                </c:pt>
                <c:pt idx="25">
                  <c:v>2.367</c:v>
                </c:pt>
                <c:pt idx="26">
                  <c:v>2.1349999999999998</c:v>
                </c:pt>
                <c:pt idx="27">
                  <c:v>2.0630000000000002</c:v>
                </c:pt>
                <c:pt idx="28">
                  <c:v>2.0419999999999998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9A4-4984-8C31-711670A64093}"/>
            </c:ext>
          </c:extLst>
        </c:ser>
        <c:ser>
          <c:idx val="4"/>
          <c:order val="4"/>
          <c:tx>
            <c:strRef>
              <c:f>Lider_podaci!$A$31</c:f>
              <c:strCache>
                <c:ptCount val="1"/>
                <c:pt idx="0">
                  <c:v>EMDE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Lider_podaci!$B$26:$AD$26</c:f>
              <c:numCache>
                <c:formatCode>General</c:formatCode>
                <c:ptCount val="2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</c:numCache>
            </c:numRef>
          </c:cat>
          <c:val>
            <c:numRef>
              <c:f>Lider_podaci!$B$31:$AD$31</c:f>
              <c:numCache>
                <c:formatCode>General</c:formatCode>
                <c:ptCount val="29"/>
                <c:pt idx="0">
                  <c:v>8.4909999999999997</c:v>
                </c:pt>
                <c:pt idx="1">
                  <c:v>7.883</c:v>
                </c:pt>
                <c:pt idx="2">
                  <c:v>6.5970000000000004</c:v>
                </c:pt>
                <c:pt idx="3">
                  <c:v>6.5060000000000002</c:v>
                </c:pt>
                <c:pt idx="4">
                  <c:v>5.99</c:v>
                </c:pt>
                <c:pt idx="5">
                  <c:v>5.9290000000000003</c:v>
                </c:pt>
                <c:pt idx="6">
                  <c:v>5.91</c:v>
                </c:pt>
                <c:pt idx="7">
                  <c:v>6.4749999999999996</c:v>
                </c:pt>
                <c:pt idx="8">
                  <c:v>9.3070000000000004</c:v>
                </c:pt>
                <c:pt idx="9">
                  <c:v>4.9779999999999998</c:v>
                </c:pt>
                <c:pt idx="10">
                  <c:v>5.5670000000000002</c:v>
                </c:pt>
                <c:pt idx="11">
                  <c:v>6.96</c:v>
                </c:pt>
                <c:pt idx="12">
                  <c:v>5.8390000000000004</c:v>
                </c:pt>
                <c:pt idx="13">
                  <c:v>5.4710000000000001</c:v>
                </c:pt>
                <c:pt idx="14">
                  <c:v>4.7140000000000004</c:v>
                </c:pt>
                <c:pt idx="15">
                  <c:v>4.7409999999999997</c:v>
                </c:pt>
                <c:pt idx="16">
                  <c:v>4.3540000000000001</c:v>
                </c:pt>
                <c:pt idx="17">
                  <c:v>4.4820000000000002</c:v>
                </c:pt>
                <c:pt idx="18">
                  <c:v>4.9589999999999996</c:v>
                </c:pt>
                <c:pt idx="19">
                  <c:v>5.1219999999999999</c:v>
                </c:pt>
                <c:pt idx="20">
                  <c:v>5.173</c:v>
                </c:pt>
                <c:pt idx="21">
                  <c:v>5.899</c:v>
                </c:pt>
                <c:pt idx="22">
                  <c:v>9.8000000000000007</c:v>
                </c:pt>
                <c:pt idx="23">
                  <c:v>8.3390000000000004</c:v>
                </c:pt>
                <c:pt idx="24">
                  <c:v>8.2870000000000008</c:v>
                </c:pt>
                <c:pt idx="25">
                  <c:v>6.1890000000000001</c:v>
                </c:pt>
                <c:pt idx="26">
                  <c:v>4.8689999999999998</c:v>
                </c:pt>
                <c:pt idx="27">
                  <c:v>4.4470000000000001</c:v>
                </c:pt>
                <c:pt idx="28">
                  <c:v>4.2619999999999996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9A4-4984-8C31-711670A640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2252544"/>
        <c:axId val="208924032"/>
      </c:lineChart>
      <c:catAx>
        <c:axId val="222252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r-Latn-RS"/>
          </a:p>
        </c:txPr>
        <c:crossAx val="208924032"/>
        <c:crosses val="autoZero"/>
        <c:auto val="1"/>
        <c:lblAlgn val="ctr"/>
        <c:lblOffset val="100"/>
        <c:noMultiLvlLbl val="0"/>
      </c:catAx>
      <c:valAx>
        <c:axId val="208924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r-Latn-RS"/>
          </a:p>
        </c:txPr>
        <c:crossAx val="22225254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2000"/>
          </a:pPr>
          <a:endParaRPr lang="sr-Latn-R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0.79525</cdr:x>
      <cdr:y>0</cdr:y>
    </cdr:from>
    <cdr:to>
      <cdr:x>0.79682</cdr:x>
      <cdr:y>0.87016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41B1908D-7F3F-464B-A2A5-EE144722EFF6}"/>
            </a:ext>
          </a:extLst>
        </cdr:cNvPr>
        <cdr:cNvCxnSpPr/>
      </cdr:nvCxnSpPr>
      <cdr:spPr>
        <a:xfrm xmlns:a="http://schemas.openxmlformats.org/drawingml/2006/main">
          <a:off x="6840760" y="0"/>
          <a:ext cx="13505" cy="3072447"/>
        </a:xfrm>
        <a:prstGeom xmlns:a="http://schemas.openxmlformats.org/drawingml/2006/main" prst="line">
          <a:avLst/>
        </a:prstGeom>
        <a:ln xmlns:a="http://schemas.openxmlformats.org/drawingml/2006/main" w="38100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 w="165100" prst="coolSlant"/>
        </a:sp3d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5A24C-D848-49F5-811F-E3643CAE69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1373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AC427-046E-4A8C-BB69-BF49380B5E00}" type="datetimeFigureOut">
              <a:rPr lang="hr-HR" smtClean="0"/>
              <a:t>24.9.2024.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391DD-94C2-48FE-8331-476092818A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137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391DD-94C2-48FE-8331-476092818A1F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9824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391DD-94C2-48FE-8331-476092818A1F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0927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391DD-94C2-48FE-8331-476092818A1F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9153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391DD-94C2-48FE-8331-476092818A1F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0984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391DD-94C2-48FE-8331-476092818A1F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8974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91919"/>
                </a:solidFill>
                <a:effectLst/>
                <a:latin typeface="Inter"/>
              </a:rPr>
              <a:t> 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391DD-94C2-48FE-8331-476092818A1F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3654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391DD-94C2-48FE-8331-476092818A1F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4386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391DD-94C2-48FE-8331-476092818A1F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1384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391DD-94C2-48FE-8331-476092818A1F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4698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391DD-94C2-48FE-8331-476092818A1F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8678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391DD-94C2-48FE-8331-476092818A1F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3684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391DD-94C2-48FE-8331-476092818A1F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1972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391DD-94C2-48FE-8331-476092818A1F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4028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391DD-94C2-48FE-8331-476092818A1F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1233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391DD-94C2-48FE-8331-476092818A1F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6970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391DD-94C2-48FE-8331-476092818A1F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5261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391DD-94C2-48FE-8331-476092818A1F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0768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6117-B921-4DCF-9DE0-79FFD37FD170}" type="datetimeFigureOut">
              <a:rPr lang="hr-HR" smtClean="0"/>
              <a:t>24.9.2024.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9417-B611-4A14-9353-4C1D2D927D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8571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6117-B921-4DCF-9DE0-79FFD37FD170}" type="datetimeFigureOut">
              <a:rPr lang="hr-HR" smtClean="0"/>
              <a:t>24.9.2024.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9417-B611-4A14-9353-4C1D2D927D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7983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6117-B921-4DCF-9DE0-79FFD37FD170}" type="datetimeFigureOut">
              <a:rPr lang="hr-HR" smtClean="0"/>
              <a:t>24.9.2024.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9417-B611-4A14-9353-4C1D2D927D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1990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87256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90054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6117-B921-4DCF-9DE0-79FFD37FD170}" type="datetimeFigureOut">
              <a:rPr lang="hr-HR" smtClean="0"/>
              <a:t>24.9.2024.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9417-B611-4A14-9353-4C1D2D927D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54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6117-B921-4DCF-9DE0-79FFD37FD170}" type="datetimeFigureOut">
              <a:rPr lang="hr-HR" smtClean="0"/>
              <a:t>24.9.2024.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9417-B611-4A14-9353-4C1D2D927D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511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6117-B921-4DCF-9DE0-79FFD37FD170}" type="datetimeFigureOut">
              <a:rPr lang="hr-HR" smtClean="0"/>
              <a:t>24.9.2024.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9417-B611-4A14-9353-4C1D2D927D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344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6117-B921-4DCF-9DE0-79FFD37FD170}" type="datetimeFigureOut">
              <a:rPr lang="hr-HR" smtClean="0"/>
              <a:t>24.9.2024.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9417-B611-4A14-9353-4C1D2D927D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4461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6117-B921-4DCF-9DE0-79FFD37FD170}" type="datetimeFigureOut">
              <a:rPr lang="hr-HR" smtClean="0"/>
              <a:t>24.9.2024.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9417-B611-4A14-9353-4C1D2D927D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4494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6117-B921-4DCF-9DE0-79FFD37FD170}" type="datetimeFigureOut">
              <a:rPr lang="hr-HR" smtClean="0"/>
              <a:t>24.9.2024.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9417-B611-4A14-9353-4C1D2D927D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153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6117-B921-4DCF-9DE0-79FFD37FD170}" type="datetimeFigureOut">
              <a:rPr lang="hr-HR" smtClean="0"/>
              <a:t>24.9.2024.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9417-B611-4A14-9353-4C1D2D927D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588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6117-B921-4DCF-9DE0-79FFD37FD170}" type="datetimeFigureOut">
              <a:rPr lang="hr-HR" smtClean="0"/>
              <a:t>24.9.2024.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69417-B611-4A14-9353-4C1D2D927D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261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56117-B921-4DCF-9DE0-79FFD37FD170}" type="datetimeFigureOut">
              <a:rPr lang="hr-HR" smtClean="0"/>
              <a:t>24.9.2024.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69417-B611-4A14-9353-4C1D2D927D7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695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orozan@efos.h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3.weforum.org/docs/WEF_The_Global_Risks_Report_2024.pd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8620" y="2204864"/>
            <a:ext cx="7772400" cy="1829761"/>
          </a:xfrm>
        </p:spPr>
        <p:txBody>
          <a:bodyPr>
            <a:noAutofit/>
          </a:bodyPr>
          <a:lstStyle/>
          <a:p>
            <a:pPr algn="r"/>
            <a:r>
              <a:rPr lang="hr-HR" sz="3200" b="1" dirty="0">
                <a:solidFill>
                  <a:srgbClr val="FF0000"/>
                </a:solidFill>
              </a:rPr>
              <a:t>(Makro)Ekonomija pod pritiskom: ostvarenje rasta u uvjetima globalnih rizika i neizvjesnosti </a:t>
            </a:r>
            <a:r>
              <a:rPr lang="hr-HR" sz="3200" i="1" dirty="0">
                <a:solidFill>
                  <a:srgbClr val="FF0000"/>
                </a:solidFill>
              </a:rPr>
              <a:t>  </a:t>
            </a:r>
            <a:r>
              <a:rPr lang="hr-HR" sz="3200" i="1" dirty="0"/>
              <a:t> </a:t>
            </a:r>
            <a:endParaRPr lang="hr-HR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221088"/>
            <a:ext cx="7772400" cy="1199704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hr-HR" sz="2600" dirty="0">
                <a:solidFill>
                  <a:schemeClr val="tx1"/>
                </a:solidFill>
              </a:rPr>
              <a:t>Prof. dr. sc. Đula </a:t>
            </a:r>
            <a:r>
              <a:rPr lang="hr-HR" sz="2600" dirty="0" err="1">
                <a:solidFill>
                  <a:schemeClr val="tx1"/>
                </a:solidFill>
              </a:rPr>
              <a:t>Borozan</a:t>
            </a:r>
            <a:endParaRPr lang="hr-HR" sz="2600" dirty="0">
              <a:solidFill>
                <a:schemeClr val="tx1"/>
              </a:solidFill>
            </a:endParaRPr>
          </a:p>
          <a:p>
            <a:pPr algn="r"/>
            <a:r>
              <a:rPr lang="hr-HR" sz="2600" dirty="0">
                <a:solidFill>
                  <a:schemeClr val="tx1"/>
                </a:solidFill>
              </a:rPr>
              <a:t>Ekonomski fakultet u Osijeku</a:t>
            </a:r>
          </a:p>
          <a:p>
            <a:pPr algn="r"/>
            <a:r>
              <a:rPr lang="hr-HR" sz="2600" dirty="0" err="1">
                <a:solidFill>
                  <a:schemeClr val="tx1"/>
                </a:solidFill>
                <a:hlinkClick r:id="rId3"/>
              </a:rPr>
              <a:t>borozan</a:t>
            </a:r>
            <a:r>
              <a:rPr lang="hr-HR" sz="2600" dirty="0">
                <a:solidFill>
                  <a:schemeClr val="tx1"/>
                </a:solidFill>
                <a:hlinkClick r:id="rId3"/>
              </a:rPr>
              <a:t>@</a:t>
            </a:r>
            <a:r>
              <a:rPr lang="hr-HR" sz="2600" dirty="0" err="1">
                <a:solidFill>
                  <a:schemeClr val="tx1"/>
                </a:solidFill>
                <a:hlinkClick r:id="rId3"/>
              </a:rPr>
              <a:t>efos.hr</a:t>
            </a:r>
            <a:r>
              <a:rPr lang="hr-HR" sz="26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858" y="5589240"/>
            <a:ext cx="1797074" cy="56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136904" cy="152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796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755" y="188640"/>
            <a:ext cx="891648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>
                <a:solidFill>
                  <a:srgbClr val="0070C0"/>
                </a:solidFill>
              </a:rPr>
              <a:t>Inflacija u eurozoni: promjene u doprinosima</a:t>
            </a:r>
          </a:p>
          <a:p>
            <a:r>
              <a:rPr lang="hr-HR" sz="2400" dirty="0"/>
              <a:t>Godišnje postotne promjene</a:t>
            </a:r>
          </a:p>
          <a:p>
            <a:endParaRPr lang="hr-HR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042987"/>
            <a:ext cx="8772472" cy="49661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5" y="1085010"/>
            <a:ext cx="4464495" cy="4174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2498" y="5912621"/>
            <a:ext cx="8136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/>
              <a:t>Izvor: ECB, https://www.ecb.europa.eu/press/key/date/2024/html/ecb.sp240208~e775b07928.en.html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1" y="6324868"/>
            <a:ext cx="8475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Visoke cijene u odnosu na kupovnu moć su poseban problem u HR!</a:t>
            </a:r>
          </a:p>
        </p:txBody>
      </p:sp>
    </p:spTree>
    <p:extLst>
      <p:ext uri="{BB962C8B-B14F-4D97-AF65-F5344CB8AC3E}">
        <p14:creationId xmlns:p14="http://schemas.microsoft.com/office/powerpoint/2010/main" val="2681078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22" y="620688"/>
            <a:ext cx="8531364" cy="526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1118"/>
            <a:ext cx="8229600" cy="541578"/>
          </a:xfrm>
        </p:spPr>
        <p:txBody>
          <a:bodyPr>
            <a:normAutofit/>
          </a:bodyPr>
          <a:lstStyle/>
          <a:p>
            <a:pPr algn="l"/>
            <a:r>
              <a:rPr lang="hr-HR" sz="2600" b="1" dirty="0">
                <a:solidFill>
                  <a:srgbClr val="0070C0"/>
                </a:solidFill>
              </a:rPr>
              <a:t>HR: usporeno smanjenje inflacije  u odnosu na prosjek 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544" y="5407030"/>
            <a:ext cx="8136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/>
              <a:t>Izvor: https://ec.europa.eu/eurostat/web/products-euro-indicators/w/2-17042024-ap</a:t>
            </a:r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808E5D73-33FC-465E-A513-EE5F6E771EC0}"/>
              </a:ext>
            </a:extLst>
          </p:cNvPr>
          <p:cNvSpPr/>
          <p:nvPr/>
        </p:nvSpPr>
        <p:spPr>
          <a:xfrm>
            <a:off x="6372200" y="4625212"/>
            <a:ext cx="144016" cy="60987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06C306-AE79-4A59-BD1C-883549AA44D8}"/>
              </a:ext>
            </a:extLst>
          </p:cNvPr>
          <p:cNvSpPr txBox="1"/>
          <p:nvPr/>
        </p:nvSpPr>
        <p:spPr>
          <a:xfrm>
            <a:off x="611560" y="6021288"/>
            <a:ext cx="7992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Važno je da rast plaća prati porast produktivnosti rada!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16590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14B20-9B7C-457C-A633-D5A70E4B7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b="1" dirty="0">
                <a:solidFill>
                  <a:srgbClr val="0070C0"/>
                </a:solidFill>
              </a:rPr>
              <a:t>Predviđanja za EU</a:t>
            </a:r>
            <a:r>
              <a:rPr lang="hr-HR" sz="2400" b="1" dirty="0">
                <a:solidFill>
                  <a:srgbClr val="0070C0"/>
                </a:solidFill>
              </a:rPr>
              <a:t> </a:t>
            </a:r>
            <a:r>
              <a:rPr lang="hr-HR" sz="2400" dirty="0">
                <a:solidFill>
                  <a:srgbClr val="0070C0"/>
                </a:solidFill>
              </a:rPr>
              <a:t>(EC, 15.05.2024.)</a:t>
            </a:r>
          </a:p>
          <a:p>
            <a:pPr marL="0" indent="0">
              <a:buNone/>
            </a:pPr>
            <a:endParaRPr lang="hr-HR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hr-HR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hr-HR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hr-HR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hr-HR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hr-HR" sz="2400" dirty="0">
                <a:solidFill>
                  <a:srgbClr val="0070C0"/>
                </a:solidFill>
              </a:rPr>
              <a:t>Predviđanja za HR</a:t>
            </a:r>
          </a:p>
        </p:txBody>
      </p:sp>
      <p:sp>
        <p:nvSpPr>
          <p:cNvPr id="6" name="Rectangle 5"/>
          <p:cNvSpPr/>
          <p:nvPr/>
        </p:nvSpPr>
        <p:spPr>
          <a:xfrm>
            <a:off x="486212" y="4799987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/>
              <a:t>https://economy-finance.ec.europa.eu/economic-forecast-and-surveys/economic-forecasts/spring-2024-economic-forecast-gradual-expansion-amid-high-geopolitical-risks_en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22" y="3429000"/>
            <a:ext cx="654939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6502" y="5386416"/>
            <a:ext cx="8314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Nužna je promjena modela na kojem HR temelji svoj rast!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3" y="1058227"/>
            <a:ext cx="2301205" cy="159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63888" y="1058226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Rast, iako spor, unatoč geopolitičkim rizicima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9071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94342-A211-4CED-9124-A8F8ED92C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368152"/>
          </a:xfrm>
        </p:spPr>
        <p:txBody>
          <a:bodyPr>
            <a:noAutofit/>
          </a:bodyPr>
          <a:lstStyle/>
          <a:p>
            <a:pPr algn="l"/>
            <a:r>
              <a:rPr lang="hr-HR" sz="2800" b="1" dirty="0">
                <a:solidFill>
                  <a:srgbClr val="FF0000"/>
                </a:solidFill>
              </a:rPr>
              <a:t>ŠTO MISLE EKSPERTI?</a:t>
            </a:r>
            <a:br>
              <a:rPr lang="hr-HR" sz="2400" b="1" dirty="0">
                <a:solidFill>
                  <a:srgbClr val="0070C0"/>
                </a:solidFill>
              </a:rPr>
            </a:br>
            <a:r>
              <a:rPr lang="hr-HR" sz="2400" b="1" dirty="0" err="1">
                <a:solidFill>
                  <a:srgbClr val="0070C0"/>
                </a:solidFill>
              </a:rPr>
              <a:t>McKinsey</a:t>
            </a:r>
            <a:r>
              <a:rPr lang="hr-HR" sz="2400" b="1" dirty="0">
                <a:solidFill>
                  <a:srgbClr val="0070C0"/>
                </a:solidFill>
              </a:rPr>
              <a:t> istraživanje</a:t>
            </a:r>
            <a:r>
              <a:rPr lang="hr-HR" sz="2400" dirty="0">
                <a:solidFill>
                  <a:srgbClr val="0070C0"/>
                </a:solidFill>
              </a:rPr>
              <a:t>: porast postotka onih koji smatraju da će biti bolje u idućih 6 mjeseci…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C83004-C67F-4B10-9124-AED083C55E9A}"/>
              </a:ext>
            </a:extLst>
          </p:cNvPr>
          <p:cNvSpPr txBox="1"/>
          <p:nvPr/>
        </p:nvSpPr>
        <p:spPr>
          <a:xfrm>
            <a:off x="271911" y="6279703"/>
            <a:ext cx="85689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333333"/>
                </a:solidFill>
                <a:effectLst/>
                <a:latin typeface="McKinsey Sans"/>
              </a:rPr>
              <a:t>McKinsey</a:t>
            </a:r>
            <a:r>
              <a:rPr lang="hr-HR" sz="1200" b="0" i="0" dirty="0">
                <a:solidFill>
                  <a:srgbClr val="333333"/>
                </a:solidFill>
                <a:effectLst/>
                <a:latin typeface="McKinsey Sans"/>
              </a:rPr>
              <a:t> &amp; Company: E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McKinsey Sans"/>
              </a:rPr>
              <a:t>conomic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McKinsey Sans"/>
              </a:rPr>
              <a:t> conditions</a:t>
            </a:r>
            <a:r>
              <a:rPr lang="hr-HR" sz="1200" b="0" i="0" dirty="0">
                <a:solidFill>
                  <a:srgbClr val="333333"/>
                </a:solidFill>
                <a:effectLst/>
                <a:latin typeface="McKinsey Sans"/>
              </a:rPr>
              <a:t> </a:t>
            </a:r>
            <a:r>
              <a:rPr lang="hr-HR" sz="1200" b="0" i="0" dirty="0" err="1">
                <a:solidFill>
                  <a:srgbClr val="333333"/>
                </a:solidFill>
                <a:effectLst/>
                <a:latin typeface="McKinsey Sans"/>
              </a:rPr>
              <a:t>outlook</a:t>
            </a:r>
            <a:r>
              <a:rPr lang="hr-HR" sz="1200" b="0" i="0" dirty="0">
                <a:solidFill>
                  <a:srgbClr val="333333"/>
                </a:solidFill>
                <a:effectLst/>
                <a:latin typeface="McKinsey Sans"/>
              </a:rPr>
              <a:t>, </a:t>
            </a:r>
            <a:r>
              <a:rPr lang="hr-HR" sz="1200" b="0" i="0" dirty="0" err="1">
                <a:solidFill>
                  <a:srgbClr val="333333"/>
                </a:solidFill>
                <a:effectLst/>
                <a:latin typeface="McKinsey Sans"/>
              </a:rPr>
              <a:t>March</a:t>
            </a:r>
            <a:r>
              <a:rPr lang="hr-HR" sz="1200" b="0" i="0" dirty="0">
                <a:solidFill>
                  <a:srgbClr val="333333"/>
                </a:solidFill>
                <a:effectLst/>
                <a:latin typeface="McKinsey Sans"/>
              </a:rPr>
              <a:t> 2024, </a:t>
            </a:r>
            <a:r>
              <a:rPr lang="hr-HR" sz="1200" b="0" i="0" dirty="0" err="1">
                <a:solidFill>
                  <a:srgbClr val="333333"/>
                </a:solidFill>
                <a:effectLst/>
                <a:latin typeface="McKinsey Sans"/>
              </a:rPr>
              <a:t>Survey</a:t>
            </a:r>
            <a:r>
              <a:rPr lang="hr-HR" sz="1200" b="0" i="0" dirty="0">
                <a:solidFill>
                  <a:srgbClr val="333333"/>
                </a:solidFill>
                <a:effectLst/>
                <a:latin typeface="McKinsey Sans"/>
              </a:rPr>
              <a:t>, n=957, </a:t>
            </a:r>
            <a:r>
              <a:rPr lang="hr-HR" sz="1200" dirty="0"/>
              <a:t>https://www.mckinsey.com/capabilities/strategy-and-corporate-finance/our-insights/economic-conditions-outlook-2024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21" y="1878380"/>
            <a:ext cx="60276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23912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730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C3745-27BF-40D9-A98E-75DED603B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r-HR" sz="2400" b="1" dirty="0">
                <a:solidFill>
                  <a:srgbClr val="0070C0"/>
                </a:solidFill>
              </a:rPr>
              <a:t>Ne dijele sve regije istu razinu optimizma…</a:t>
            </a:r>
            <a:br>
              <a:rPr lang="hr-HR" sz="2400" dirty="0"/>
            </a:br>
            <a:r>
              <a:rPr lang="hr-HR" sz="2400" dirty="0" err="1"/>
              <a:t>McKinsey</a:t>
            </a:r>
            <a:r>
              <a:rPr lang="hr-HR" sz="2400" dirty="0"/>
              <a:t> istraživanje: postotak anketiranih koji očekuju bolje ekonomske uvjete u njihovoj zemlji u idućih 6 mjeseci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8E8B6-C560-44BD-B0D5-288999CEF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46A28C-E1CF-40EF-8145-42E8E33DC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4763"/>
            <a:ext cx="9144000" cy="42605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0F7ECD-135A-49ED-963B-BBD95527C338}"/>
              </a:ext>
            </a:extLst>
          </p:cNvPr>
          <p:cNvSpPr txBox="1"/>
          <p:nvPr/>
        </p:nvSpPr>
        <p:spPr>
          <a:xfrm>
            <a:off x="251520" y="6165304"/>
            <a:ext cx="85689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333333"/>
                </a:solidFill>
                <a:effectLst/>
                <a:latin typeface="McKinsey Sans"/>
              </a:rPr>
              <a:t>McKinsey</a:t>
            </a:r>
            <a:r>
              <a:rPr lang="hr-HR" sz="1200" b="0" i="0" dirty="0">
                <a:solidFill>
                  <a:srgbClr val="333333"/>
                </a:solidFill>
                <a:effectLst/>
                <a:latin typeface="McKinsey Sans"/>
              </a:rPr>
              <a:t> &amp; Company: E</a:t>
            </a:r>
            <a:r>
              <a:rPr lang="en-US" sz="1200" b="0" i="0" dirty="0" err="1">
                <a:solidFill>
                  <a:srgbClr val="333333"/>
                </a:solidFill>
                <a:effectLst/>
                <a:latin typeface="McKinsey Sans"/>
              </a:rPr>
              <a:t>conomic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McKinsey Sans"/>
              </a:rPr>
              <a:t> conditions</a:t>
            </a:r>
            <a:r>
              <a:rPr lang="hr-HR" sz="1200" b="0" i="0" dirty="0">
                <a:solidFill>
                  <a:srgbClr val="333333"/>
                </a:solidFill>
                <a:effectLst/>
                <a:latin typeface="McKinsey Sans"/>
              </a:rPr>
              <a:t> </a:t>
            </a:r>
            <a:r>
              <a:rPr lang="hr-HR" sz="1200" b="0" i="0" dirty="0" err="1">
                <a:solidFill>
                  <a:srgbClr val="333333"/>
                </a:solidFill>
                <a:effectLst/>
                <a:latin typeface="McKinsey Sans"/>
              </a:rPr>
              <a:t>outlook</a:t>
            </a:r>
            <a:r>
              <a:rPr lang="hr-HR" sz="1200" b="0" i="0" dirty="0">
                <a:solidFill>
                  <a:srgbClr val="333333"/>
                </a:solidFill>
                <a:effectLst/>
                <a:latin typeface="McKinsey Sans"/>
              </a:rPr>
              <a:t>, </a:t>
            </a:r>
            <a:r>
              <a:rPr lang="hr-HR" sz="1200" b="0" i="0" dirty="0" err="1">
                <a:solidFill>
                  <a:srgbClr val="333333"/>
                </a:solidFill>
                <a:effectLst/>
                <a:latin typeface="McKinsey Sans"/>
              </a:rPr>
              <a:t>March</a:t>
            </a:r>
            <a:r>
              <a:rPr lang="hr-HR" sz="1200" b="0" i="0" dirty="0">
                <a:solidFill>
                  <a:srgbClr val="333333"/>
                </a:solidFill>
                <a:effectLst/>
                <a:latin typeface="McKinsey Sans"/>
              </a:rPr>
              <a:t> 2024, </a:t>
            </a:r>
            <a:r>
              <a:rPr lang="hr-HR" sz="1200" b="0" i="0" dirty="0" err="1">
                <a:solidFill>
                  <a:srgbClr val="333333"/>
                </a:solidFill>
                <a:effectLst/>
                <a:latin typeface="McKinsey Sans"/>
              </a:rPr>
              <a:t>Survey</a:t>
            </a:r>
            <a:r>
              <a:rPr lang="hr-HR" sz="1200" b="0" i="0" dirty="0">
                <a:solidFill>
                  <a:srgbClr val="333333"/>
                </a:solidFill>
                <a:effectLst/>
                <a:latin typeface="McKinsey Sans"/>
              </a:rPr>
              <a:t>, n=957, </a:t>
            </a:r>
            <a:r>
              <a:rPr lang="hr-HR" sz="1200" dirty="0"/>
              <a:t>https://www.mckinsey.com/capabilities/strategy-and-corporate-finance/our-insights/economic-conditions-outlook-2024</a:t>
            </a:r>
          </a:p>
        </p:txBody>
      </p:sp>
    </p:spTree>
    <p:extLst>
      <p:ext uri="{BB962C8B-B14F-4D97-AF65-F5344CB8AC3E}">
        <p14:creationId xmlns:p14="http://schemas.microsoft.com/office/powerpoint/2010/main" val="1120104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A2B6A-1883-497A-9488-28A4E782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400" dirty="0"/>
              <a:t>EC: </a:t>
            </a:r>
            <a:r>
              <a:rPr lang="hr-HR" sz="2400" b="1" dirty="0">
                <a:solidFill>
                  <a:srgbClr val="0070C0"/>
                </a:solidFill>
              </a:rPr>
              <a:t>Indeks ekonomskog raspoloženja </a:t>
            </a:r>
            <a:r>
              <a:rPr lang="hr-HR" sz="2400" dirty="0"/>
              <a:t>(klime) u EU vrlo blago povećan, kao i očekivanja o zaposlenosti (kolovoz 2024.)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68AE1-0B54-44E4-A6AF-37137B061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5987B5-3792-4269-ACA2-72933C44064B}"/>
              </a:ext>
            </a:extLst>
          </p:cNvPr>
          <p:cNvSpPr txBox="1"/>
          <p:nvPr/>
        </p:nvSpPr>
        <p:spPr>
          <a:xfrm>
            <a:off x="323528" y="5877272"/>
            <a:ext cx="87129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dirty="0"/>
              <a:t>Izvor: https://economy-finance.ec.europa.eu/economic-forecast-and-surveys/business-and-consumer-surveys/latest-business-and-consumer-surveys_en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92" y="1412776"/>
            <a:ext cx="8880472" cy="430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416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813" y="68410"/>
            <a:ext cx="8784975" cy="2208461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/>
              <a:t>„Što od sljedećeg najbolje opisuje vaš pogled na svijet u idućem razdoblju?”</a:t>
            </a:r>
            <a:br>
              <a:rPr lang="hr-HR" sz="2800" b="1" dirty="0">
                <a:solidFill>
                  <a:srgbClr val="0070C0"/>
                </a:solidFill>
              </a:rPr>
            </a:br>
            <a:r>
              <a:rPr lang="hr-HR" sz="2800" b="1" dirty="0">
                <a:solidFill>
                  <a:srgbClr val="0070C0"/>
                </a:solidFill>
              </a:rPr>
              <a:t>Kratkoročni i dugoročni izgledi </a:t>
            </a:r>
            <a:br>
              <a:rPr lang="hr-HR" sz="2800" b="1" dirty="0"/>
            </a:br>
            <a:r>
              <a:rPr lang="hr-HR" sz="2000" b="1" dirty="0"/>
              <a:t>(</a:t>
            </a:r>
            <a:r>
              <a:rPr lang="hr-HR" sz="2000" dirty="0"/>
              <a:t>WEF: Global </a:t>
            </a:r>
            <a:r>
              <a:rPr lang="hr-HR" sz="2000" dirty="0" err="1"/>
              <a:t>Risks</a:t>
            </a:r>
            <a:r>
              <a:rPr lang="hr-HR" sz="2000" dirty="0"/>
              <a:t> </a:t>
            </a:r>
            <a:r>
              <a:rPr lang="hr-HR" sz="2000" dirty="0" err="1"/>
              <a:t>Perception</a:t>
            </a:r>
            <a:r>
              <a:rPr lang="hr-HR" sz="2000" dirty="0"/>
              <a:t> </a:t>
            </a:r>
            <a:r>
              <a:rPr lang="hr-HR" sz="2000" dirty="0" err="1"/>
              <a:t>Survey</a:t>
            </a:r>
            <a:r>
              <a:rPr lang="hr-HR" sz="2000" dirty="0"/>
              <a:t> 2023-2024, rujan 2023., n = 1.500) </a:t>
            </a:r>
            <a:endParaRPr lang="hr-HR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539552" y="4221088"/>
            <a:ext cx="856895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200" dirty="0"/>
              <a:t>Olujno: prijete globalni katastrofalni rizici  (3%;  17%)</a:t>
            </a:r>
          </a:p>
          <a:p>
            <a:r>
              <a:rPr lang="hr-HR" sz="2200" dirty="0"/>
              <a:t>Turbulentno: preokreti i povećani rizik od globalnih katastrofa (27%; 46%)</a:t>
            </a:r>
          </a:p>
          <a:p>
            <a:r>
              <a:rPr lang="hr-HR" sz="2200" dirty="0"/>
              <a:t>Nemirno: određena nestabilnost, umjereni rizik od globalnih </a:t>
            </a:r>
          </a:p>
          <a:p>
            <a:r>
              <a:rPr lang="hr-HR" sz="2200" dirty="0"/>
              <a:t>      katastrofa (54%; 29%)</a:t>
            </a:r>
          </a:p>
          <a:p>
            <a:r>
              <a:rPr lang="hr-HR" sz="2200" dirty="0"/>
              <a:t>Stabilno: izolirani poremećaji, mali rizik od globalnih katastrofa (15%; 8%)</a:t>
            </a:r>
          </a:p>
          <a:p>
            <a:r>
              <a:rPr lang="hr-HR" sz="2200" dirty="0"/>
              <a:t>Mirno: zanemariv rizik od globalnih katastrofa  (1%; 1%)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A7AF10-7F71-45C1-83AB-9B4803234A75}"/>
              </a:ext>
            </a:extLst>
          </p:cNvPr>
          <p:cNvSpPr/>
          <p:nvPr/>
        </p:nvSpPr>
        <p:spPr>
          <a:xfrm>
            <a:off x="107504" y="4420993"/>
            <a:ext cx="288032" cy="720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C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7AE818-FEED-41B6-B4A5-E97B8EB691A1}"/>
              </a:ext>
            </a:extLst>
          </p:cNvPr>
          <p:cNvSpPr/>
          <p:nvPr/>
        </p:nvSpPr>
        <p:spPr>
          <a:xfrm>
            <a:off x="107504" y="4709025"/>
            <a:ext cx="288032" cy="720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ADC5AF-124F-40BE-B597-42C4AF86F899}"/>
              </a:ext>
            </a:extLst>
          </p:cNvPr>
          <p:cNvSpPr/>
          <p:nvPr/>
        </p:nvSpPr>
        <p:spPr>
          <a:xfrm>
            <a:off x="107504" y="5069700"/>
            <a:ext cx="288032" cy="720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C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7EF207-5872-40FC-A07F-1B33F8A62988}"/>
              </a:ext>
            </a:extLst>
          </p:cNvPr>
          <p:cNvSpPr/>
          <p:nvPr/>
        </p:nvSpPr>
        <p:spPr>
          <a:xfrm>
            <a:off x="107504" y="5732621"/>
            <a:ext cx="288032" cy="720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C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ACBE08-9162-49E8-8E79-B839548D7813}"/>
              </a:ext>
            </a:extLst>
          </p:cNvPr>
          <p:cNvSpPr/>
          <p:nvPr/>
        </p:nvSpPr>
        <p:spPr>
          <a:xfrm>
            <a:off x="107504" y="6094382"/>
            <a:ext cx="288032" cy="720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E90CA7-0E45-42C9-BF0F-0C567E54D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14" y="2141377"/>
            <a:ext cx="8784975" cy="20077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01B4B1F-89CC-4F3A-9A7F-68C184E2D52D}"/>
              </a:ext>
            </a:extLst>
          </p:cNvPr>
          <p:cNvSpPr txBox="1"/>
          <p:nvPr/>
        </p:nvSpPr>
        <p:spPr>
          <a:xfrm>
            <a:off x="167394" y="6464369"/>
            <a:ext cx="87970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dirty="0">
                <a:hlinkClick r:id="rId3"/>
              </a:rPr>
              <a:t>Izvor: WEF: </a:t>
            </a:r>
            <a:r>
              <a:rPr lang="hr-HR" sz="1200" dirty="0" err="1">
                <a:hlinkClick r:id="rId3"/>
              </a:rPr>
              <a:t>The</a:t>
            </a:r>
            <a:r>
              <a:rPr lang="hr-HR" sz="1200" dirty="0">
                <a:hlinkClick r:id="rId3"/>
              </a:rPr>
              <a:t> global </a:t>
            </a:r>
            <a:r>
              <a:rPr lang="hr-HR" sz="1200" dirty="0" err="1">
                <a:hlinkClick r:id="rId3"/>
              </a:rPr>
              <a:t>risks</a:t>
            </a:r>
            <a:r>
              <a:rPr lang="hr-HR" sz="1200" dirty="0">
                <a:hlinkClick r:id="rId3"/>
              </a:rPr>
              <a:t>  </a:t>
            </a:r>
            <a:r>
              <a:rPr lang="hr-HR" sz="1200" dirty="0" err="1">
                <a:hlinkClick r:id="rId3"/>
              </a:rPr>
              <a:t>report</a:t>
            </a:r>
            <a:r>
              <a:rPr lang="hr-HR" sz="1200" dirty="0">
                <a:hlinkClick r:id="rId3"/>
              </a:rPr>
              <a:t> 2024,  https://www3.weforum.org/docs/WEF_The_Global_Risks_Report_2024.pdf</a:t>
            </a:r>
            <a:r>
              <a:rPr lang="hr-HR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3440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84942-A442-446F-9CF1-E6AF05F13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16632"/>
            <a:ext cx="8892482" cy="562074"/>
          </a:xfrm>
        </p:spPr>
        <p:txBody>
          <a:bodyPr>
            <a:noAutofit/>
          </a:bodyPr>
          <a:lstStyle/>
          <a:p>
            <a:pPr algn="l"/>
            <a:r>
              <a:rPr lang="hr-HR" sz="2800" b="1" dirty="0">
                <a:solidFill>
                  <a:srgbClr val="FF0000"/>
                </a:solidFill>
              </a:rPr>
              <a:t>Najvažniji rizici koji opterećuju globalnu ekonomiju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4783C-2950-4E81-8281-73CA8991B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14543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sz="2600" dirty="0"/>
              <a:t>Rastući geopolitički rizici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600" dirty="0"/>
              <a:t>Usporavanje kineskog gospodarstva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600" dirty="0"/>
              <a:t>Rastući financijski stres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600" dirty="0"/>
              <a:t>Fragmentacija VT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600" dirty="0"/>
              <a:t>Klimatske promjene</a:t>
            </a:r>
          </a:p>
          <a:p>
            <a:endParaRPr lang="hr-HR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BC4BA4-5496-489D-A594-D245F6859758}"/>
              </a:ext>
            </a:extLst>
          </p:cNvPr>
          <p:cNvSpPr txBox="1"/>
          <p:nvPr/>
        </p:nvSpPr>
        <p:spPr>
          <a:xfrm>
            <a:off x="282193" y="6525063"/>
            <a:ext cx="84352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200" dirty="0"/>
              <a:t>Izvor: https://www.brookings.edu/articles/5-risks-global-economy-2024/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D8D89A-C82F-4E35-82E8-6E517AED5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1116024"/>
            <a:ext cx="3313992" cy="28457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CE9924-EA47-4783-BD4F-ED66EE7BE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010" y="3961735"/>
            <a:ext cx="4211663" cy="25633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B7A8DF-B67B-4C43-B27D-E7FA882C4E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192" y="3781583"/>
            <a:ext cx="4073784" cy="26522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52120" y="980728"/>
            <a:ext cx="306535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200" b="1" dirty="0"/>
              <a:t>Globalne kamatne stope</a:t>
            </a:r>
            <a:endParaRPr lang="en-US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3781583"/>
            <a:ext cx="367240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200" b="1" dirty="0"/>
              <a:t>Broj katastrofa/godini</a:t>
            </a:r>
            <a:endParaRPr lang="en-US" sz="2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6320" y="3530848"/>
            <a:ext cx="417646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200" b="1" dirty="0"/>
              <a:t>Geopolitički rizici i konflikti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951875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02372"/>
            <a:ext cx="4686936" cy="330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48" y="692695"/>
            <a:ext cx="8901540" cy="6098613"/>
          </a:xfrm>
        </p:spPr>
        <p:txBody>
          <a:bodyPr>
            <a:normAutofit/>
          </a:bodyPr>
          <a:lstStyle/>
          <a:p>
            <a:r>
              <a:rPr lang="hr-HR" sz="2400" dirty="0"/>
              <a:t>postaju sve izraženiji, s </a:t>
            </a:r>
          </a:p>
          <a:p>
            <a:pPr marL="0" indent="0">
              <a:buNone/>
            </a:pPr>
            <a:r>
              <a:rPr lang="hr-HR" sz="2400" dirty="0"/>
              <a:t>    posljedicama po ek. rast, inflaciju,</a:t>
            </a:r>
          </a:p>
          <a:p>
            <a:pPr marL="0" indent="0">
              <a:buNone/>
            </a:pPr>
            <a:r>
              <a:rPr lang="hr-HR" sz="2400" dirty="0"/>
              <a:t>    financijska tržišta i nabavne lance</a:t>
            </a:r>
          </a:p>
          <a:p>
            <a:pPr marL="0" indent="0">
              <a:buNone/>
            </a:pPr>
            <a:r>
              <a:rPr lang="hr-HR" sz="2400" dirty="0"/>
              <a:t>    </a:t>
            </a:r>
            <a:endParaRPr lang="hr-HR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2400" b="1" dirty="0">
                <a:solidFill>
                  <a:srgbClr val="FF0000"/>
                </a:solidFill>
              </a:rPr>
              <a:t>ENERGETSKA SIGURNOST </a:t>
            </a:r>
            <a:r>
              <a:rPr lang="hr-HR" sz="2400" dirty="0"/>
              <a:t> </a:t>
            </a:r>
          </a:p>
          <a:p>
            <a:r>
              <a:rPr lang="hr-HR" sz="2400" dirty="0"/>
              <a:t>kritičan aspekt </a:t>
            </a:r>
            <a:r>
              <a:rPr lang="hr-HR" sz="2400" dirty="0" err="1"/>
              <a:t>energ</a:t>
            </a:r>
            <a:r>
              <a:rPr lang="hr-HR" sz="2400" dirty="0"/>
              <a:t>. tranzicije</a:t>
            </a:r>
          </a:p>
          <a:p>
            <a:pPr marL="0" indent="0">
              <a:buNone/>
            </a:pPr>
            <a:r>
              <a:rPr lang="hr-HR" sz="2400" dirty="0"/>
              <a:t>    i nacionalne sigurnosti</a:t>
            </a:r>
          </a:p>
          <a:p>
            <a:r>
              <a:rPr lang="hr-HR" sz="2400" dirty="0"/>
              <a:t>početak najnovije energetske krize: ljeto 2021. (nakon otključavanja ekonomija); intenzivira</a:t>
            </a:r>
            <a:r>
              <a:rPr lang="en-US" sz="2400" dirty="0"/>
              <a:t>n</a:t>
            </a:r>
            <a:r>
              <a:rPr lang="hr-HR" sz="2400" dirty="0"/>
              <a:t>a ratom Rusija – Ukrajina (veljača 2022.)</a:t>
            </a:r>
            <a:r>
              <a:rPr lang="en-US" sz="2400" dirty="0"/>
              <a:t>,…</a:t>
            </a:r>
            <a:endParaRPr lang="hr-HR" sz="2400" dirty="0"/>
          </a:p>
          <a:p>
            <a:r>
              <a:rPr lang="hr-HR" sz="2400" dirty="0"/>
              <a:t>IZAZOVI</a:t>
            </a:r>
            <a:r>
              <a:rPr lang="hr-HR" sz="2400" b="1" dirty="0">
                <a:solidFill>
                  <a:srgbClr val="00B050"/>
                </a:solidFill>
              </a:rPr>
              <a:t> </a:t>
            </a:r>
            <a:r>
              <a:rPr lang="hr-HR" sz="2400" dirty="0">
                <a:sym typeface="Symbol"/>
              </a:rPr>
              <a:t></a:t>
            </a:r>
            <a:r>
              <a:rPr lang="hr-HR" sz="2400" b="1" dirty="0">
                <a:solidFill>
                  <a:srgbClr val="00B050"/>
                </a:solidFill>
              </a:rPr>
              <a:t> </a:t>
            </a:r>
            <a:r>
              <a:rPr lang="hr-HR" sz="2400" dirty="0"/>
              <a:t>osigurati: </a:t>
            </a:r>
          </a:p>
          <a:p>
            <a:pPr marL="0" indent="0">
              <a:buNone/>
            </a:pPr>
            <a:r>
              <a:rPr lang="hr-HR" sz="2400" dirty="0"/>
              <a:t>     1) sigurnost opskrbe energijom </a:t>
            </a:r>
            <a:r>
              <a:rPr lang="hr-HR" sz="2400" dirty="0">
                <a:sym typeface="Symbol"/>
              </a:rPr>
              <a:t></a:t>
            </a:r>
            <a:r>
              <a:rPr lang="hr-HR" sz="2400" dirty="0"/>
              <a:t> ek. stabilnost</a:t>
            </a:r>
          </a:p>
          <a:p>
            <a:pPr marL="0" indent="0">
              <a:buNone/>
            </a:pPr>
            <a:r>
              <a:rPr lang="hr-HR" sz="2400" dirty="0"/>
              <a:t>     2) cijene na pristupačnim razinama</a:t>
            </a:r>
          </a:p>
          <a:p>
            <a:pPr marL="0" indent="0">
              <a:buNone/>
            </a:pPr>
            <a:endParaRPr lang="hr-HR" sz="2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hr-HR" sz="2400" b="1" dirty="0">
                <a:solidFill>
                  <a:srgbClr val="00B050"/>
                </a:solidFill>
              </a:rPr>
              <a:t>ENERGETSKI RIZICI: </a:t>
            </a:r>
            <a:r>
              <a:rPr lang="hr-HR" sz="2400" dirty="0">
                <a:sym typeface="Symbol"/>
              </a:rPr>
              <a:t>P</a:t>
            </a:r>
            <a:r>
              <a:rPr lang="hr-HR" sz="2400" baseline="-25000" dirty="0">
                <a:sym typeface="Symbol"/>
              </a:rPr>
              <a:t>E</a:t>
            </a:r>
            <a:r>
              <a:rPr lang="hr-HR" sz="2400" dirty="0">
                <a:solidFill>
                  <a:srgbClr val="00B050"/>
                </a:solidFill>
              </a:rPr>
              <a:t> </a:t>
            </a:r>
            <a:r>
              <a:rPr lang="hr-HR" sz="2400" dirty="0">
                <a:sym typeface="Symbol"/>
              </a:rPr>
              <a:t></a:t>
            </a:r>
            <a:r>
              <a:rPr lang="hr-HR" sz="2400" dirty="0"/>
              <a:t> </a:t>
            </a:r>
            <a:r>
              <a:rPr lang="hr-HR" sz="2400" dirty="0">
                <a:sym typeface="Symbol"/>
              </a:rPr>
              <a:t> </a:t>
            </a:r>
            <a:r>
              <a:rPr lang="hr-HR" sz="2400" dirty="0"/>
              <a:t>troškova </a:t>
            </a:r>
            <a:r>
              <a:rPr lang="hr-HR" sz="2400" dirty="0">
                <a:sym typeface="Symbol"/>
              </a:rPr>
              <a:t></a:t>
            </a:r>
            <a:r>
              <a:rPr lang="hr-HR" sz="2400" dirty="0"/>
              <a:t> </a:t>
            </a:r>
            <a:r>
              <a:rPr lang="hr-HR" sz="2400" dirty="0">
                <a:sym typeface="Symbol"/>
              </a:rPr>
              <a:t> </a:t>
            </a:r>
            <a:r>
              <a:rPr lang="hr-HR" sz="2400" dirty="0" err="1"/>
              <a:t>infl</a:t>
            </a:r>
            <a:r>
              <a:rPr lang="hr-HR" sz="2400" dirty="0"/>
              <a:t>. / stagflacija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86818"/>
            <a:ext cx="1936789" cy="168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3501008"/>
            <a:ext cx="4525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Izvor: S&amp;P, https://www.spglobal.com/en/research-insights/market-insights/geopolitical-risk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" y="116632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>
                <a:solidFill>
                  <a:srgbClr val="0070C0"/>
                </a:solidFill>
              </a:rPr>
              <a:t>Geopolitički rizici </a:t>
            </a:r>
            <a:r>
              <a:rPr lang="hr-HR" sz="2800" dirty="0"/>
              <a:t>– vjerojatnost i težina utjecaja</a:t>
            </a:r>
          </a:p>
        </p:txBody>
      </p:sp>
    </p:spTree>
    <p:extLst>
      <p:ext uri="{BB962C8B-B14F-4D97-AF65-F5344CB8AC3E}">
        <p14:creationId xmlns:p14="http://schemas.microsoft.com/office/powerpoint/2010/main" val="4257386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1" y="548681"/>
            <a:ext cx="4891208" cy="417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hr-HR" sz="2800" b="1" dirty="0">
                <a:solidFill>
                  <a:srgbClr val="FF0000"/>
                </a:solidFill>
              </a:rPr>
              <a:t>Energetski profil HR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9307" y="188640"/>
            <a:ext cx="4347130" cy="2232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400" b="1" dirty="0">
                <a:solidFill>
                  <a:srgbClr val="FF0000"/>
                </a:solidFill>
              </a:rPr>
              <a:t>IZVORI ENERGIJE: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vlastita proizvodnja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uvoz: 2022: 60.3%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2400" dirty="0">
              <a:solidFill>
                <a:srgbClr val="FF0000"/>
              </a:solidFill>
            </a:endParaRPr>
          </a:p>
          <a:p>
            <a:r>
              <a:rPr lang="hr-HR" sz="2400" dirty="0">
                <a:solidFill>
                  <a:srgbClr val="FF0000"/>
                </a:solidFill>
              </a:rPr>
              <a:t>Ovisnost o uvozu energije </a:t>
            </a:r>
            <a:r>
              <a:rPr lang="hr-HR" sz="1800" dirty="0"/>
              <a:t>(u %)</a:t>
            </a:r>
          </a:p>
          <a:p>
            <a:endParaRPr lang="hr-H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4797152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Izvor: https://ourworldindata.org/energy/country/croatia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81057"/>
            <a:ext cx="4426761" cy="84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7966" y="3471391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Izvor: https://energy.ec.europa.eu/system/files/2022-10/HR_2022_Energy_Snapshot.pdf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39952" y="4023015"/>
            <a:ext cx="4946485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2400" dirty="0"/>
              <a:t>Nužno smanjenje </a:t>
            </a:r>
            <a:r>
              <a:rPr lang="hr-HR" sz="2400" dirty="0" err="1"/>
              <a:t>energ</a:t>
            </a:r>
            <a:r>
              <a:rPr lang="hr-HR" sz="2400" dirty="0"/>
              <a:t>. nesigurnosti: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modernizacija energetskog sustava i infrastrukture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/>
              <a:t>rast OIE: potencijal velik, ali sporiji napredak unazad desetak godina (2022. pad proizvedenih količina: s 31,29% na 27,92%)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5361843"/>
            <a:ext cx="388843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2400" dirty="0"/>
              <a:t>Udio fosilnih goriva: oko 69% Udio OIE: oko 31%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717239" y="2391771"/>
            <a:ext cx="4320480" cy="138629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6056" y="1504207"/>
            <a:ext cx="1726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izvor: EIHP</a:t>
            </a:r>
          </a:p>
        </p:txBody>
      </p:sp>
    </p:spTree>
    <p:extLst>
      <p:ext uri="{BB962C8B-B14F-4D97-AF65-F5344CB8AC3E}">
        <p14:creationId xmlns:p14="http://schemas.microsoft.com/office/powerpoint/2010/main" val="58297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2051" y="246910"/>
            <a:ext cx="8679898" cy="724247"/>
          </a:xfrm>
        </p:spPr>
        <p:txBody>
          <a:bodyPr>
            <a:normAutofit/>
          </a:bodyPr>
          <a:lstStyle/>
          <a:p>
            <a:pPr algn="l"/>
            <a:r>
              <a:rPr lang="hr-HR" sz="2800" b="1" dirty="0">
                <a:solidFill>
                  <a:srgbClr val="FF0000"/>
                </a:solidFill>
              </a:rPr>
              <a:t>O  čemu će biti riječi….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3808DF8-B4E3-43E0-ABBF-7AE65C003B0E}"/>
              </a:ext>
            </a:extLst>
          </p:cNvPr>
          <p:cNvGrpSpPr/>
          <p:nvPr/>
        </p:nvGrpSpPr>
        <p:grpSpPr>
          <a:xfrm>
            <a:off x="6660232" y="1750244"/>
            <a:ext cx="2304255" cy="4127028"/>
            <a:chOff x="5710368" y="1700808"/>
            <a:chExt cx="2528707" cy="4176464"/>
          </a:xfrm>
          <a:solidFill>
            <a:schemeClr val="accent3">
              <a:lumMod val="50000"/>
            </a:schemeClr>
          </a:solidFill>
        </p:grpSpPr>
        <p:sp>
          <p:nvSpPr>
            <p:cNvPr id="11" name="Up Arrow 3">
              <a:extLst>
                <a:ext uri="{FF2B5EF4-FFF2-40B4-BE49-F238E27FC236}">
                  <a16:creationId xmlns:a16="http://schemas.microsoft.com/office/drawing/2014/main" id="{846E3308-1227-42F0-8615-87D6DB0D661D}"/>
                </a:ext>
              </a:extLst>
            </p:cNvPr>
            <p:cNvSpPr/>
            <p:nvPr/>
          </p:nvSpPr>
          <p:spPr>
            <a:xfrm>
              <a:off x="6870923" y="1700808"/>
              <a:ext cx="1368152" cy="2035274"/>
            </a:xfrm>
            <a:prstGeom prst="upArrow">
              <a:avLst/>
            </a:prstGeom>
            <a:grpFill/>
            <a:ln>
              <a:solidFill>
                <a:srgbClr val="0070C0"/>
              </a:solidFill>
            </a:ln>
            <a:scene3d>
              <a:camera prst="orthographicFront">
                <a:rot lat="20466618" lon="2567695" rev="2059885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2" name="Flowchart: Data 6">
              <a:extLst>
                <a:ext uri="{FF2B5EF4-FFF2-40B4-BE49-F238E27FC236}">
                  <a16:creationId xmlns:a16="http://schemas.microsoft.com/office/drawing/2014/main" id="{D7D28EAC-1166-4BD2-82CA-7EF427E63146}"/>
                </a:ext>
              </a:extLst>
            </p:cNvPr>
            <p:cNvSpPr/>
            <p:nvPr/>
          </p:nvSpPr>
          <p:spPr>
            <a:xfrm flipH="1">
              <a:off x="6592296" y="3500344"/>
              <a:ext cx="1030423" cy="154661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2315 h 12315"/>
                <a:gd name="connsiteX1" fmla="*/ 2000 w 10000"/>
                <a:gd name="connsiteY1" fmla="*/ 0 h 12315"/>
                <a:gd name="connsiteX2" fmla="*/ 10000 w 10000"/>
                <a:gd name="connsiteY2" fmla="*/ 2315 h 12315"/>
                <a:gd name="connsiteX3" fmla="*/ 8000 w 10000"/>
                <a:gd name="connsiteY3" fmla="*/ 12315 h 12315"/>
                <a:gd name="connsiteX4" fmla="*/ 0 w 10000"/>
                <a:gd name="connsiteY4" fmla="*/ 12315 h 12315"/>
                <a:gd name="connsiteX0" fmla="*/ 0 w 10000"/>
                <a:gd name="connsiteY0" fmla="*/ 16614 h 16614"/>
                <a:gd name="connsiteX1" fmla="*/ 4728 w 10000"/>
                <a:gd name="connsiteY1" fmla="*/ 0 h 16614"/>
                <a:gd name="connsiteX2" fmla="*/ 10000 w 10000"/>
                <a:gd name="connsiteY2" fmla="*/ 6614 h 16614"/>
                <a:gd name="connsiteX3" fmla="*/ 8000 w 10000"/>
                <a:gd name="connsiteY3" fmla="*/ 16614 h 16614"/>
                <a:gd name="connsiteX4" fmla="*/ 0 w 10000"/>
                <a:gd name="connsiteY4" fmla="*/ 16614 h 16614"/>
                <a:gd name="connsiteX0" fmla="*/ 0 w 8016"/>
                <a:gd name="connsiteY0" fmla="*/ 5370 h 16614"/>
                <a:gd name="connsiteX1" fmla="*/ 2744 w 8016"/>
                <a:gd name="connsiteY1" fmla="*/ 0 h 16614"/>
                <a:gd name="connsiteX2" fmla="*/ 8016 w 8016"/>
                <a:gd name="connsiteY2" fmla="*/ 6614 h 16614"/>
                <a:gd name="connsiteX3" fmla="*/ 6016 w 8016"/>
                <a:gd name="connsiteY3" fmla="*/ 16614 h 16614"/>
                <a:gd name="connsiteX4" fmla="*/ 0 w 8016"/>
                <a:gd name="connsiteY4" fmla="*/ 5370 h 16614"/>
                <a:gd name="connsiteX0" fmla="*/ 0 w 9175"/>
                <a:gd name="connsiteY0" fmla="*/ 3431 h 10199"/>
                <a:gd name="connsiteX1" fmla="*/ 3423 w 9175"/>
                <a:gd name="connsiteY1" fmla="*/ 199 h 10199"/>
                <a:gd name="connsiteX2" fmla="*/ 9175 w 9175"/>
                <a:gd name="connsiteY2" fmla="*/ 0 h 10199"/>
                <a:gd name="connsiteX3" fmla="*/ 7505 w 9175"/>
                <a:gd name="connsiteY3" fmla="*/ 10199 h 10199"/>
                <a:gd name="connsiteX4" fmla="*/ 0 w 9175"/>
                <a:gd name="connsiteY4" fmla="*/ 3431 h 10199"/>
                <a:gd name="connsiteX0" fmla="*/ 0 w 10000"/>
                <a:gd name="connsiteY0" fmla="*/ 3364 h 3364"/>
                <a:gd name="connsiteX1" fmla="*/ 3731 w 10000"/>
                <a:gd name="connsiteY1" fmla="*/ 195 h 3364"/>
                <a:gd name="connsiteX2" fmla="*/ 10000 w 10000"/>
                <a:gd name="connsiteY2" fmla="*/ 0 h 3364"/>
                <a:gd name="connsiteX3" fmla="*/ 6831 w 10000"/>
                <a:gd name="connsiteY3" fmla="*/ 3169 h 3364"/>
                <a:gd name="connsiteX4" fmla="*/ 0 w 10000"/>
                <a:gd name="connsiteY4" fmla="*/ 3364 h 3364"/>
                <a:gd name="connsiteX0" fmla="*/ 0 w 10000"/>
                <a:gd name="connsiteY0" fmla="*/ 11741 h 11741"/>
                <a:gd name="connsiteX1" fmla="*/ 4068 w 10000"/>
                <a:gd name="connsiteY1" fmla="*/ 0 h 11741"/>
                <a:gd name="connsiteX2" fmla="*/ 10000 w 10000"/>
                <a:gd name="connsiteY2" fmla="*/ 1741 h 11741"/>
                <a:gd name="connsiteX3" fmla="*/ 6831 w 10000"/>
                <a:gd name="connsiteY3" fmla="*/ 11161 h 11741"/>
                <a:gd name="connsiteX4" fmla="*/ 0 w 10000"/>
                <a:gd name="connsiteY4" fmla="*/ 11741 h 11741"/>
                <a:gd name="connsiteX0" fmla="*/ 0 w 10000"/>
                <a:gd name="connsiteY0" fmla="*/ 10000 h 10000"/>
                <a:gd name="connsiteX1" fmla="*/ 4068 w 10000"/>
                <a:gd name="connsiteY1" fmla="*/ 580 h 10000"/>
                <a:gd name="connsiteX2" fmla="*/ 10000 w 10000"/>
                <a:gd name="connsiteY2" fmla="*/ 0 h 10000"/>
                <a:gd name="connsiteX3" fmla="*/ 6831 w 10000"/>
                <a:gd name="connsiteY3" fmla="*/ 9420 h 10000"/>
                <a:gd name="connsiteX4" fmla="*/ 0 w 10000"/>
                <a:gd name="connsiteY4" fmla="*/ 10000 h 10000"/>
                <a:gd name="connsiteX0" fmla="*/ 0 w 9830"/>
                <a:gd name="connsiteY0" fmla="*/ 8685 h 9420"/>
                <a:gd name="connsiteX1" fmla="*/ 3898 w 9830"/>
                <a:gd name="connsiteY1" fmla="*/ 580 h 9420"/>
                <a:gd name="connsiteX2" fmla="*/ 9830 w 9830"/>
                <a:gd name="connsiteY2" fmla="*/ 0 h 9420"/>
                <a:gd name="connsiteX3" fmla="*/ 6661 w 9830"/>
                <a:gd name="connsiteY3" fmla="*/ 9420 h 9420"/>
                <a:gd name="connsiteX4" fmla="*/ 0 w 9830"/>
                <a:gd name="connsiteY4" fmla="*/ 8685 h 9420"/>
                <a:gd name="connsiteX0" fmla="*/ 0 w 10000"/>
                <a:gd name="connsiteY0" fmla="*/ 9220 h 10000"/>
                <a:gd name="connsiteX1" fmla="*/ 3965 w 10000"/>
                <a:gd name="connsiteY1" fmla="*/ 616 h 10000"/>
                <a:gd name="connsiteX2" fmla="*/ 10000 w 10000"/>
                <a:gd name="connsiteY2" fmla="*/ 0 h 10000"/>
                <a:gd name="connsiteX3" fmla="*/ 6776 w 10000"/>
                <a:gd name="connsiteY3" fmla="*/ 10000 h 10000"/>
                <a:gd name="connsiteX4" fmla="*/ 0 w 10000"/>
                <a:gd name="connsiteY4" fmla="*/ 9220 h 10000"/>
                <a:gd name="connsiteX0" fmla="*/ 0 w 10000"/>
                <a:gd name="connsiteY0" fmla="*/ 9499 h 10000"/>
                <a:gd name="connsiteX1" fmla="*/ 3965 w 10000"/>
                <a:gd name="connsiteY1" fmla="*/ 616 h 10000"/>
                <a:gd name="connsiteX2" fmla="*/ 10000 w 10000"/>
                <a:gd name="connsiteY2" fmla="*/ 0 h 10000"/>
                <a:gd name="connsiteX3" fmla="*/ 6776 w 10000"/>
                <a:gd name="connsiteY3" fmla="*/ 10000 h 10000"/>
                <a:gd name="connsiteX4" fmla="*/ 0 w 10000"/>
                <a:gd name="connsiteY4" fmla="*/ 9499 h 10000"/>
                <a:gd name="connsiteX0" fmla="*/ 0 w 10000"/>
                <a:gd name="connsiteY0" fmla="*/ 9499 h 10000"/>
                <a:gd name="connsiteX1" fmla="*/ 4601 w 10000"/>
                <a:gd name="connsiteY1" fmla="*/ 58 h 10000"/>
                <a:gd name="connsiteX2" fmla="*/ 10000 w 10000"/>
                <a:gd name="connsiteY2" fmla="*/ 0 h 10000"/>
                <a:gd name="connsiteX3" fmla="*/ 6776 w 10000"/>
                <a:gd name="connsiteY3" fmla="*/ 10000 h 10000"/>
                <a:gd name="connsiteX4" fmla="*/ 0 w 10000"/>
                <a:gd name="connsiteY4" fmla="*/ 949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9499"/>
                  </a:moveTo>
                  <a:lnTo>
                    <a:pt x="4601" y="58"/>
                  </a:lnTo>
                  <a:lnTo>
                    <a:pt x="10000" y="0"/>
                  </a:lnTo>
                  <a:lnTo>
                    <a:pt x="6776" y="10000"/>
                  </a:lnTo>
                  <a:cubicBezTo>
                    <a:pt x="4517" y="9740"/>
                    <a:pt x="2403" y="9480"/>
                    <a:pt x="0" y="9499"/>
                  </a:cubicBezTo>
                  <a:close/>
                </a:path>
              </a:pathLst>
            </a:cu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2EA0E56-E3E0-40AF-B652-92A41FF53E76}"/>
                </a:ext>
              </a:extLst>
            </p:cNvPr>
            <p:cNvSpPr/>
            <p:nvPr/>
          </p:nvSpPr>
          <p:spPr>
            <a:xfrm>
              <a:off x="6372200" y="3429000"/>
              <a:ext cx="720080" cy="1368152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scene3d>
              <a:camera prst="orthographicFront">
                <a:rot lat="20466618" lon="2567695" rev="2059885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4" name="Flowchart: Data 6">
              <a:extLst>
                <a:ext uri="{FF2B5EF4-FFF2-40B4-BE49-F238E27FC236}">
                  <a16:creationId xmlns:a16="http://schemas.microsoft.com/office/drawing/2014/main" id="{ACC24D87-9F74-4C23-8546-CF7A6EB93527}"/>
                </a:ext>
              </a:extLst>
            </p:cNvPr>
            <p:cNvSpPr/>
            <p:nvPr/>
          </p:nvSpPr>
          <p:spPr>
            <a:xfrm flipH="1">
              <a:off x="5916298" y="4572715"/>
              <a:ext cx="954624" cy="164183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2315 h 12315"/>
                <a:gd name="connsiteX1" fmla="*/ 2000 w 10000"/>
                <a:gd name="connsiteY1" fmla="*/ 0 h 12315"/>
                <a:gd name="connsiteX2" fmla="*/ 10000 w 10000"/>
                <a:gd name="connsiteY2" fmla="*/ 2315 h 12315"/>
                <a:gd name="connsiteX3" fmla="*/ 8000 w 10000"/>
                <a:gd name="connsiteY3" fmla="*/ 12315 h 12315"/>
                <a:gd name="connsiteX4" fmla="*/ 0 w 10000"/>
                <a:gd name="connsiteY4" fmla="*/ 12315 h 12315"/>
                <a:gd name="connsiteX0" fmla="*/ 0 w 10000"/>
                <a:gd name="connsiteY0" fmla="*/ 16614 h 16614"/>
                <a:gd name="connsiteX1" fmla="*/ 4728 w 10000"/>
                <a:gd name="connsiteY1" fmla="*/ 0 h 16614"/>
                <a:gd name="connsiteX2" fmla="*/ 10000 w 10000"/>
                <a:gd name="connsiteY2" fmla="*/ 6614 h 16614"/>
                <a:gd name="connsiteX3" fmla="*/ 8000 w 10000"/>
                <a:gd name="connsiteY3" fmla="*/ 16614 h 16614"/>
                <a:gd name="connsiteX4" fmla="*/ 0 w 10000"/>
                <a:gd name="connsiteY4" fmla="*/ 16614 h 16614"/>
                <a:gd name="connsiteX0" fmla="*/ 0 w 8016"/>
                <a:gd name="connsiteY0" fmla="*/ 5370 h 16614"/>
                <a:gd name="connsiteX1" fmla="*/ 2744 w 8016"/>
                <a:gd name="connsiteY1" fmla="*/ 0 h 16614"/>
                <a:gd name="connsiteX2" fmla="*/ 8016 w 8016"/>
                <a:gd name="connsiteY2" fmla="*/ 6614 h 16614"/>
                <a:gd name="connsiteX3" fmla="*/ 6016 w 8016"/>
                <a:gd name="connsiteY3" fmla="*/ 16614 h 16614"/>
                <a:gd name="connsiteX4" fmla="*/ 0 w 8016"/>
                <a:gd name="connsiteY4" fmla="*/ 5370 h 16614"/>
                <a:gd name="connsiteX0" fmla="*/ 0 w 9175"/>
                <a:gd name="connsiteY0" fmla="*/ 3431 h 10199"/>
                <a:gd name="connsiteX1" fmla="*/ 3423 w 9175"/>
                <a:gd name="connsiteY1" fmla="*/ 199 h 10199"/>
                <a:gd name="connsiteX2" fmla="*/ 9175 w 9175"/>
                <a:gd name="connsiteY2" fmla="*/ 0 h 10199"/>
                <a:gd name="connsiteX3" fmla="*/ 7505 w 9175"/>
                <a:gd name="connsiteY3" fmla="*/ 10199 h 10199"/>
                <a:gd name="connsiteX4" fmla="*/ 0 w 9175"/>
                <a:gd name="connsiteY4" fmla="*/ 3431 h 10199"/>
                <a:gd name="connsiteX0" fmla="*/ 0 w 10000"/>
                <a:gd name="connsiteY0" fmla="*/ 3364 h 3364"/>
                <a:gd name="connsiteX1" fmla="*/ 3731 w 10000"/>
                <a:gd name="connsiteY1" fmla="*/ 195 h 3364"/>
                <a:gd name="connsiteX2" fmla="*/ 10000 w 10000"/>
                <a:gd name="connsiteY2" fmla="*/ 0 h 3364"/>
                <a:gd name="connsiteX3" fmla="*/ 6831 w 10000"/>
                <a:gd name="connsiteY3" fmla="*/ 3169 h 3364"/>
                <a:gd name="connsiteX4" fmla="*/ 0 w 10000"/>
                <a:gd name="connsiteY4" fmla="*/ 3364 h 3364"/>
                <a:gd name="connsiteX0" fmla="*/ 0 w 10000"/>
                <a:gd name="connsiteY0" fmla="*/ 11741 h 11741"/>
                <a:gd name="connsiteX1" fmla="*/ 4068 w 10000"/>
                <a:gd name="connsiteY1" fmla="*/ 0 h 11741"/>
                <a:gd name="connsiteX2" fmla="*/ 10000 w 10000"/>
                <a:gd name="connsiteY2" fmla="*/ 1741 h 11741"/>
                <a:gd name="connsiteX3" fmla="*/ 6831 w 10000"/>
                <a:gd name="connsiteY3" fmla="*/ 11161 h 11741"/>
                <a:gd name="connsiteX4" fmla="*/ 0 w 10000"/>
                <a:gd name="connsiteY4" fmla="*/ 11741 h 11741"/>
                <a:gd name="connsiteX0" fmla="*/ 0 w 10000"/>
                <a:gd name="connsiteY0" fmla="*/ 10000 h 10000"/>
                <a:gd name="connsiteX1" fmla="*/ 4068 w 10000"/>
                <a:gd name="connsiteY1" fmla="*/ 580 h 10000"/>
                <a:gd name="connsiteX2" fmla="*/ 10000 w 10000"/>
                <a:gd name="connsiteY2" fmla="*/ 0 h 10000"/>
                <a:gd name="connsiteX3" fmla="*/ 6831 w 10000"/>
                <a:gd name="connsiteY3" fmla="*/ 942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068" y="580"/>
                  </a:lnTo>
                  <a:lnTo>
                    <a:pt x="10000" y="0"/>
                  </a:lnTo>
                  <a:lnTo>
                    <a:pt x="6831" y="9420"/>
                  </a:lnTo>
                  <a:lnTo>
                    <a:pt x="0" y="10000"/>
                  </a:lnTo>
                  <a:close/>
                </a:path>
              </a:pathLst>
            </a:cu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2F10B8E-F981-4D58-B99F-780915BB8A7D}"/>
                </a:ext>
              </a:extLst>
            </p:cNvPr>
            <p:cNvSpPr/>
            <p:nvPr/>
          </p:nvSpPr>
          <p:spPr>
            <a:xfrm>
              <a:off x="5710368" y="4509120"/>
              <a:ext cx="720080" cy="1368152"/>
            </a:xfrm>
            <a:prstGeom prst="rect">
              <a:avLst/>
            </a:prstGeom>
            <a:grpFill/>
            <a:ln>
              <a:solidFill>
                <a:srgbClr val="0070C0"/>
              </a:solidFill>
            </a:ln>
            <a:scene3d>
              <a:camera prst="orthographicFront">
                <a:rot lat="20466618" lon="2567695" rev="2059885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5" dirty="0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9E7E77-EED8-4D23-9D6B-123D70480A6E}"/>
              </a:ext>
            </a:extLst>
          </p:cNvPr>
          <p:cNvCxnSpPr>
            <a:cxnSpLocks/>
          </p:cNvCxnSpPr>
          <p:nvPr/>
        </p:nvCxnSpPr>
        <p:spPr>
          <a:xfrm flipV="1">
            <a:off x="2483768" y="2416888"/>
            <a:ext cx="3961582" cy="7216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088599C-FEFB-4D31-9D9A-5827A1F3DBD4}"/>
              </a:ext>
            </a:extLst>
          </p:cNvPr>
          <p:cNvSpPr txBox="1"/>
          <p:nvPr/>
        </p:nvSpPr>
        <p:spPr>
          <a:xfrm>
            <a:off x="3113848" y="1220559"/>
            <a:ext cx="405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ko-KR" sz="2400" b="1" dirty="0">
                <a:latin typeface="Arial" pitchFamily="34" charset="0"/>
                <a:cs typeface="Arial" pitchFamily="34" charset="0"/>
              </a:rPr>
              <a:t>Rastući globalni rizici    ENERGETSKA (NE)SIGURNOST? </a:t>
            </a:r>
            <a:endParaRPr lang="en-US" altLang="ko-KR" sz="2400" b="1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DA67A2-92CC-4C9A-A2AD-47E44C2B3215}"/>
              </a:ext>
            </a:extLst>
          </p:cNvPr>
          <p:cNvCxnSpPr>
            <a:cxnSpLocks/>
          </p:cNvCxnSpPr>
          <p:nvPr/>
        </p:nvCxnSpPr>
        <p:spPr>
          <a:xfrm flipV="1">
            <a:off x="1670361" y="4149864"/>
            <a:ext cx="3834000" cy="7143"/>
          </a:xfrm>
          <a:prstGeom prst="line">
            <a:avLst/>
          </a:prstGeom>
          <a:ln w="127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F059B91-ED46-4E1C-AC92-B9F73A5EEC62}"/>
              </a:ext>
            </a:extLst>
          </p:cNvPr>
          <p:cNvSpPr txBox="1"/>
          <p:nvPr/>
        </p:nvSpPr>
        <p:spPr>
          <a:xfrm>
            <a:off x="2114890" y="3246075"/>
            <a:ext cx="4185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ko-KR" sz="2400" b="1" dirty="0">
                <a:cs typeface="Arial" pitchFamily="34" charset="0"/>
              </a:rPr>
              <a:t>Ekonomski trendovi i budući izgledi – ŠTO KAŽU EKSPERTI?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2D814C0-B88C-44B9-AF80-DD521D48B028}"/>
              </a:ext>
            </a:extLst>
          </p:cNvPr>
          <p:cNvCxnSpPr>
            <a:cxnSpLocks/>
          </p:cNvCxnSpPr>
          <p:nvPr/>
        </p:nvCxnSpPr>
        <p:spPr>
          <a:xfrm flipV="1">
            <a:off x="1043608" y="6035057"/>
            <a:ext cx="4680520" cy="45865"/>
          </a:xfrm>
          <a:prstGeom prst="line">
            <a:avLst/>
          </a:prstGeom>
          <a:ln w="12700">
            <a:solidFill>
              <a:srgbClr val="00206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FDCDCA5-BF51-43C5-82DF-CC9EB47099A4}"/>
              </a:ext>
            </a:extLst>
          </p:cNvPr>
          <p:cNvGrpSpPr/>
          <p:nvPr/>
        </p:nvGrpSpPr>
        <p:grpSpPr>
          <a:xfrm>
            <a:off x="1102507" y="4645590"/>
            <a:ext cx="5203487" cy="1375698"/>
            <a:chOff x="6372202" y="2217917"/>
            <a:chExt cx="3718246" cy="183426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F4E8A2E-21E3-45B0-B8AE-C15CC48070C0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3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9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2E9C9A0-8429-4121-B26A-09A1CF802D2C}"/>
                </a:ext>
              </a:extLst>
            </p:cNvPr>
            <p:cNvSpPr txBox="1"/>
            <p:nvPr/>
          </p:nvSpPr>
          <p:spPr>
            <a:xfrm>
              <a:off x="6584968" y="2451742"/>
              <a:ext cx="3505480" cy="1600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altLang="ko-KR" sz="2400" b="1" dirty="0">
                  <a:cs typeface="Arial" pitchFamily="34" charset="0"/>
                </a:rPr>
                <a:t>Ekonomski trendovi – utjecaj globalnih rizika</a:t>
              </a:r>
            </a:p>
            <a:p>
              <a:r>
                <a:rPr lang="hr-HR" altLang="ko-KR" sz="2400" b="1" dirty="0">
                  <a:cs typeface="Arial" pitchFamily="34" charset="0"/>
                </a:rPr>
                <a:t>ŠTO KAŽU BROJKE?</a:t>
              </a:r>
            </a:p>
          </p:txBody>
        </p:sp>
      </p:grp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362A1CBF-F128-4DFA-9E64-641A88A432FC}"/>
              </a:ext>
            </a:extLst>
          </p:cNvPr>
          <p:cNvSpPr/>
          <p:nvPr/>
        </p:nvSpPr>
        <p:spPr>
          <a:xfrm flipH="1">
            <a:off x="1240612" y="3726102"/>
            <a:ext cx="293762" cy="24233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4685FDE6-10E7-4F32-8E25-5BFEE141BEB7}"/>
              </a:ext>
            </a:extLst>
          </p:cNvPr>
          <p:cNvSpPr/>
          <p:nvPr/>
        </p:nvSpPr>
        <p:spPr>
          <a:xfrm>
            <a:off x="1975466" y="2456691"/>
            <a:ext cx="278837" cy="27838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/>
          </a:p>
        </p:txBody>
      </p: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id="{F872FE3D-59C3-4CEF-B5E6-FE0D35D88EA3}"/>
              </a:ext>
            </a:extLst>
          </p:cNvPr>
          <p:cNvSpPr/>
          <p:nvPr/>
        </p:nvSpPr>
        <p:spPr>
          <a:xfrm>
            <a:off x="555831" y="4721920"/>
            <a:ext cx="259797" cy="19955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/>
          </a:p>
        </p:txBody>
      </p:sp>
      <p:sp>
        <p:nvSpPr>
          <p:cNvPr id="43" name="Freeform 57">
            <a:extLst>
              <a:ext uri="{FF2B5EF4-FFF2-40B4-BE49-F238E27FC236}">
                <a16:creationId xmlns:a16="http://schemas.microsoft.com/office/drawing/2014/main" id="{7DA24A4A-A9A7-41F8-A87C-7F427D6E6FB8}"/>
              </a:ext>
            </a:extLst>
          </p:cNvPr>
          <p:cNvSpPr/>
          <p:nvPr/>
        </p:nvSpPr>
        <p:spPr>
          <a:xfrm rot="21060000">
            <a:off x="4950185" y="4790085"/>
            <a:ext cx="3327638" cy="496694"/>
          </a:xfrm>
          <a:custGeom>
            <a:avLst/>
            <a:gdLst>
              <a:gd name="connsiteX0" fmla="*/ 1665514 w 7946571"/>
              <a:gd name="connsiteY0" fmla="*/ 957943 h 957943"/>
              <a:gd name="connsiteX1" fmla="*/ 1665514 w 7946571"/>
              <a:gd name="connsiteY1" fmla="*/ 957943 h 957943"/>
              <a:gd name="connsiteX2" fmla="*/ 7946571 w 7946571"/>
              <a:gd name="connsiteY2" fmla="*/ 43543 h 957943"/>
              <a:gd name="connsiteX3" fmla="*/ 5878285 w 7946571"/>
              <a:gd name="connsiteY3" fmla="*/ 0 h 957943"/>
              <a:gd name="connsiteX4" fmla="*/ 0 w 7946571"/>
              <a:gd name="connsiteY4" fmla="*/ 489858 h 957943"/>
              <a:gd name="connsiteX5" fmla="*/ 1665514 w 7946571"/>
              <a:gd name="connsiteY5" fmla="*/ 957943 h 957943"/>
              <a:gd name="connsiteX0" fmla="*/ 0 w 7946571"/>
              <a:gd name="connsiteY0" fmla="*/ 489858 h 957943"/>
              <a:gd name="connsiteX1" fmla="*/ 1665514 w 7946571"/>
              <a:gd name="connsiteY1" fmla="*/ 957943 h 957943"/>
              <a:gd name="connsiteX2" fmla="*/ 7946571 w 7946571"/>
              <a:gd name="connsiteY2" fmla="*/ 43543 h 957943"/>
              <a:gd name="connsiteX3" fmla="*/ 5878285 w 7946571"/>
              <a:gd name="connsiteY3" fmla="*/ 0 h 957943"/>
              <a:gd name="connsiteX4" fmla="*/ 0 w 7946571"/>
              <a:gd name="connsiteY4" fmla="*/ 489858 h 957943"/>
              <a:gd name="connsiteX0" fmla="*/ 0 w 7946571"/>
              <a:gd name="connsiteY0" fmla="*/ 489858 h 833119"/>
              <a:gd name="connsiteX1" fmla="*/ 1799254 w 7946571"/>
              <a:gd name="connsiteY1" fmla="*/ 833119 h 833119"/>
              <a:gd name="connsiteX2" fmla="*/ 7946571 w 7946571"/>
              <a:gd name="connsiteY2" fmla="*/ 43543 h 833119"/>
              <a:gd name="connsiteX3" fmla="*/ 5878285 w 7946571"/>
              <a:gd name="connsiteY3" fmla="*/ 0 h 833119"/>
              <a:gd name="connsiteX4" fmla="*/ 0 w 7946571"/>
              <a:gd name="connsiteY4" fmla="*/ 489858 h 833119"/>
              <a:gd name="connsiteX0" fmla="*/ 0 w 7946571"/>
              <a:gd name="connsiteY0" fmla="*/ 489858 h 895531"/>
              <a:gd name="connsiteX1" fmla="*/ 1781423 w 7946571"/>
              <a:gd name="connsiteY1" fmla="*/ 895531 h 895531"/>
              <a:gd name="connsiteX2" fmla="*/ 7946571 w 7946571"/>
              <a:gd name="connsiteY2" fmla="*/ 43543 h 895531"/>
              <a:gd name="connsiteX3" fmla="*/ 5878285 w 7946571"/>
              <a:gd name="connsiteY3" fmla="*/ 0 h 895531"/>
              <a:gd name="connsiteX4" fmla="*/ 0 w 7946571"/>
              <a:gd name="connsiteY4" fmla="*/ 489858 h 895531"/>
              <a:gd name="connsiteX0" fmla="*/ 0 w 7946571"/>
              <a:gd name="connsiteY0" fmla="*/ 489858 h 833119"/>
              <a:gd name="connsiteX1" fmla="*/ 2031070 w 7946571"/>
              <a:gd name="connsiteY1" fmla="*/ 833119 h 833119"/>
              <a:gd name="connsiteX2" fmla="*/ 7946571 w 7946571"/>
              <a:gd name="connsiteY2" fmla="*/ 43543 h 833119"/>
              <a:gd name="connsiteX3" fmla="*/ 5878285 w 7946571"/>
              <a:gd name="connsiteY3" fmla="*/ 0 h 833119"/>
              <a:gd name="connsiteX4" fmla="*/ 0 w 7946571"/>
              <a:gd name="connsiteY4" fmla="*/ 489858 h 833119"/>
              <a:gd name="connsiteX0" fmla="*/ 0 w 7946571"/>
              <a:gd name="connsiteY0" fmla="*/ 489858 h 850326"/>
              <a:gd name="connsiteX1" fmla="*/ 2031070 w 7946571"/>
              <a:gd name="connsiteY1" fmla="*/ 833119 h 850326"/>
              <a:gd name="connsiteX2" fmla="*/ 2181428 w 7946571"/>
              <a:gd name="connsiteY2" fmla="*/ 799114 h 850326"/>
              <a:gd name="connsiteX3" fmla="*/ 7946571 w 7946571"/>
              <a:gd name="connsiteY3" fmla="*/ 43543 h 850326"/>
              <a:gd name="connsiteX4" fmla="*/ 5878285 w 7946571"/>
              <a:gd name="connsiteY4" fmla="*/ 0 h 850326"/>
              <a:gd name="connsiteX5" fmla="*/ 0 w 7946571"/>
              <a:gd name="connsiteY5" fmla="*/ 489858 h 850326"/>
              <a:gd name="connsiteX0" fmla="*/ 0 w 7946571"/>
              <a:gd name="connsiteY0" fmla="*/ 489858 h 863871"/>
              <a:gd name="connsiteX1" fmla="*/ 2031070 w 7946571"/>
              <a:gd name="connsiteY1" fmla="*/ 833119 h 863871"/>
              <a:gd name="connsiteX2" fmla="*/ 2199260 w 7946571"/>
              <a:gd name="connsiteY2" fmla="*/ 843694 h 863871"/>
              <a:gd name="connsiteX3" fmla="*/ 7946571 w 7946571"/>
              <a:gd name="connsiteY3" fmla="*/ 43543 h 863871"/>
              <a:gd name="connsiteX4" fmla="*/ 5878285 w 7946571"/>
              <a:gd name="connsiteY4" fmla="*/ 0 h 863871"/>
              <a:gd name="connsiteX5" fmla="*/ 0 w 7946571"/>
              <a:gd name="connsiteY5" fmla="*/ 489858 h 863871"/>
              <a:gd name="connsiteX0" fmla="*/ 0 w 7679092"/>
              <a:gd name="connsiteY0" fmla="*/ 489858 h 863871"/>
              <a:gd name="connsiteX1" fmla="*/ 2031070 w 7679092"/>
              <a:gd name="connsiteY1" fmla="*/ 833119 h 863871"/>
              <a:gd name="connsiteX2" fmla="*/ 2199260 w 7679092"/>
              <a:gd name="connsiteY2" fmla="*/ 843694 h 863871"/>
              <a:gd name="connsiteX3" fmla="*/ 7679092 w 7679092"/>
              <a:gd name="connsiteY3" fmla="*/ 212947 h 863871"/>
              <a:gd name="connsiteX4" fmla="*/ 5878285 w 7679092"/>
              <a:gd name="connsiteY4" fmla="*/ 0 h 863871"/>
              <a:gd name="connsiteX5" fmla="*/ 0 w 7679092"/>
              <a:gd name="connsiteY5" fmla="*/ 489858 h 863871"/>
              <a:gd name="connsiteX0" fmla="*/ 0 w 7982235"/>
              <a:gd name="connsiteY0" fmla="*/ 489858 h 863871"/>
              <a:gd name="connsiteX1" fmla="*/ 2031070 w 7982235"/>
              <a:gd name="connsiteY1" fmla="*/ 833119 h 863871"/>
              <a:gd name="connsiteX2" fmla="*/ 2199260 w 7982235"/>
              <a:gd name="connsiteY2" fmla="*/ 843694 h 863871"/>
              <a:gd name="connsiteX3" fmla="*/ 7982235 w 7982235"/>
              <a:gd name="connsiteY3" fmla="*/ 132702 h 863871"/>
              <a:gd name="connsiteX4" fmla="*/ 5878285 w 7982235"/>
              <a:gd name="connsiteY4" fmla="*/ 0 h 863871"/>
              <a:gd name="connsiteX5" fmla="*/ 0 w 7982235"/>
              <a:gd name="connsiteY5" fmla="*/ 489858 h 863871"/>
              <a:gd name="connsiteX0" fmla="*/ 0 w 8035731"/>
              <a:gd name="connsiteY0" fmla="*/ 489858 h 863871"/>
              <a:gd name="connsiteX1" fmla="*/ 2031070 w 8035731"/>
              <a:gd name="connsiteY1" fmla="*/ 833119 h 863871"/>
              <a:gd name="connsiteX2" fmla="*/ 2199260 w 8035731"/>
              <a:gd name="connsiteY2" fmla="*/ 843694 h 863871"/>
              <a:gd name="connsiteX3" fmla="*/ 8035731 w 8035731"/>
              <a:gd name="connsiteY3" fmla="*/ 34627 h 863871"/>
              <a:gd name="connsiteX4" fmla="*/ 5878285 w 8035731"/>
              <a:gd name="connsiteY4" fmla="*/ 0 h 863871"/>
              <a:gd name="connsiteX5" fmla="*/ 0 w 8035731"/>
              <a:gd name="connsiteY5" fmla="*/ 489858 h 863871"/>
              <a:gd name="connsiteX0" fmla="*/ 0 w 8026816"/>
              <a:gd name="connsiteY0" fmla="*/ 489858 h 863871"/>
              <a:gd name="connsiteX1" fmla="*/ 2031070 w 8026816"/>
              <a:gd name="connsiteY1" fmla="*/ 833119 h 863871"/>
              <a:gd name="connsiteX2" fmla="*/ 2199260 w 8026816"/>
              <a:gd name="connsiteY2" fmla="*/ 843694 h 863871"/>
              <a:gd name="connsiteX3" fmla="*/ 8026816 w 8026816"/>
              <a:gd name="connsiteY3" fmla="*/ 284275 h 863871"/>
              <a:gd name="connsiteX4" fmla="*/ 5878285 w 8026816"/>
              <a:gd name="connsiteY4" fmla="*/ 0 h 863871"/>
              <a:gd name="connsiteX5" fmla="*/ 0 w 8026816"/>
              <a:gd name="connsiteY5" fmla="*/ 489858 h 863871"/>
              <a:gd name="connsiteX0" fmla="*/ 0 w 8026816"/>
              <a:gd name="connsiteY0" fmla="*/ 489858 h 863871"/>
              <a:gd name="connsiteX1" fmla="*/ 2031070 w 8026816"/>
              <a:gd name="connsiteY1" fmla="*/ 833119 h 863871"/>
              <a:gd name="connsiteX2" fmla="*/ 2199260 w 8026816"/>
              <a:gd name="connsiteY2" fmla="*/ 843694 h 863871"/>
              <a:gd name="connsiteX3" fmla="*/ 8026816 w 8026816"/>
              <a:gd name="connsiteY3" fmla="*/ 177283 h 863871"/>
              <a:gd name="connsiteX4" fmla="*/ 5878285 w 8026816"/>
              <a:gd name="connsiteY4" fmla="*/ 0 h 863871"/>
              <a:gd name="connsiteX5" fmla="*/ 0 w 8026816"/>
              <a:gd name="connsiteY5" fmla="*/ 489858 h 863871"/>
              <a:gd name="connsiteX0" fmla="*/ 0 w 7242209"/>
              <a:gd name="connsiteY0" fmla="*/ 489858 h 863871"/>
              <a:gd name="connsiteX1" fmla="*/ 2031070 w 7242209"/>
              <a:gd name="connsiteY1" fmla="*/ 833119 h 863871"/>
              <a:gd name="connsiteX2" fmla="*/ 2199260 w 7242209"/>
              <a:gd name="connsiteY2" fmla="*/ 843694 h 863871"/>
              <a:gd name="connsiteX3" fmla="*/ 7242209 w 7242209"/>
              <a:gd name="connsiteY3" fmla="*/ 177283 h 863871"/>
              <a:gd name="connsiteX4" fmla="*/ 5878285 w 7242209"/>
              <a:gd name="connsiteY4" fmla="*/ 0 h 863871"/>
              <a:gd name="connsiteX5" fmla="*/ 0 w 7242209"/>
              <a:gd name="connsiteY5" fmla="*/ 489858 h 863871"/>
              <a:gd name="connsiteX0" fmla="*/ 0 w 7215461"/>
              <a:gd name="connsiteY0" fmla="*/ 489858 h 863871"/>
              <a:gd name="connsiteX1" fmla="*/ 2031070 w 7215461"/>
              <a:gd name="connsiteY1" fmla="*/ 833119 h 863871"/>
              <a:gd name="connsiteX2" fmla="*/ 2199260 w 7215461"/>
              <a:gd name="connsiteY2" fmla="*/ 843694 h 863871"/>
              <a:gd name="connsiteX3" fmla="*/ 7215461 w 7215461"/>
              <a:gd name="connsiteY3" fmla="*/ 328854 h 863871"/>
              <a:gd name="connsiteX4" fmla="*/ 5878285 w 7215461"/>
              <a:gd name="connsiteY4" fmla="*/ 0 h 863871"/>
              <a:gd name="connsiteX5" fmla="*/ 0 w 7215461"/>
              <a:gd name="connsiteY5" fmla="*/ 489858 h 863871"/>
              <a:gd name="connsiteX0" fmla="*/ 0 w 7215461"/>
              <a:gd name="connsiteY0" fmla="*/ 596850 h 970863"/>
              <a:gd name="connsiteX1" fmla="*/ 2031070 w 7215461"/>
              <a:gd name="connsiteY1" fmla="*/ 940111 h 970863"/>
              <a:gd name="connsiteX2" fmla="*/ 2199260 w 7215461"/>
              <a:gd name="connsiteY2" fmla="*/ 950686 h 970863"/>
              <a:gd name="connsiteX3" fmla="*/ 7215461 w 7215461"/>
              <a:gd name="connsiteY3" fmla="*/ 435846 h 970863"/>
              <a:gd name="connsiteX4" fmla="*/ 5628637 w 7215461"/>
              <a:gd name="connsiteY4" fmla="*/ 0 h 970863"/>
              <a:gd name="connsiteX5" fmla="*/ 0 w 7215461"/>
              <a:gd name="connsiteY5" fmla="*/ 596850 h 970863"/>
              <a:gd name="connsiteX0" fmla="*/ 0 w 7063889"/>
              <a:gd name="connsiteY0" fmla="*/ 596850 h 970863"/>
              <a:gd name="connsiteX1" fmla="*/ 2031070 w 7063889"/>
              <a:gd name="connsiteY1" fmla="*/ 940111 h 970863"/>
              <a:gd name="connsiteX2" fmla="*/ 2199260 w 7063889"/>
              <a:gd name="connsiteY2" fmla="*/ 950686 h 970863"/>
              <a:gd name="connsiteX3" fmla="*/ 7063889 w 7063889"/>
              <a:gd name="connsiteY3" fmla="*/ 355603 h 970863"/>
              <a:gd name="connsiteX4" fmla="*/ 5628637 w 7063889"/>
              <a:gd name="connsiteY4" fmla="*/ 0 h 970863"/>
              <a:gd name="connsiteX5" fmla="*/ 0 w 7063889"/>
              <a:gd name="connsiteY5" fmla="*/ 596850 h 970863"/>
              <a:gd name="connsiteX0" fmla="*/ 0 w 6921233"/>
              <a:gd name="connsiteY0" fmla="*/ 596850 h 970863"/>
              <a:gd name="connsiteX1" fmla="*/ 2031070 w 6921233"/>
              <a:gd name="connsiteY1" fmla="*/ 940111 h 970863"/>
              <a:gd name="connsiteX2" fmla="*/ 2199260 w 6921233"/>
              <a:gd name="connsiteY2" fmla="*/ 950686 h 970863"/>
              <a:gd name="connsiteX3" fmla="*/ 6921233 w 6921233"/>
              <a:gd name="connsiteY3" fmla="*/ 302106 h 970863"/>
              <a:gd name="connsiteX4" fmla="*/ 5628637 w 6921233"/>
              <a:gd name="connsiteY4" fmla="*/ 0 h 970863"/>
              <a:gd name="connsiteX5" fmla="*/ 0 w 6921233"/>
              <a:gd name="connsiteY5" fmla="*/ 596850 h 970863"/>
              <a:gd name="connsiteX0" fmla="*/ 0 w 6921233"/>
              <a:gd name="connsiteY0" fmla="*/ 659262 h 1033275"/>
              <a:gd name="connsiteX1" fmla="*/ 2031070 w 6921233"/>
              <a:gd name="connsiteY1" fmla="*/ 1002523 h 1033275"/>
              <a:gd name="connsiteX2" fmla="*/ 2199260 w 6921233"/>
              <a:gd name="connsiteY2" fmla="*/ 1013098 h 1033275"/>
              <a:gd name="connsiteX3" fmla="*/ 6921233 w 6921233"/>
              <a:gd name="connsiteY3" fmla="*/ 364518 h 1033275"/>
              <a:gd name="connsiteX4" fmla="*/ 5468149 w 6921233"/>
              <a:gd name="connsiteY4" fmla="*/ 0 h 1033275"/>
              <a:gd name="connsiteX5" fmla="*/ 0 w 6921233"/>
              <a:gd name="connsiteY5" fmla="*/ 659262 h 1033275"/>
              <a:gd name="connsiteX0" fmla="*/ 0 w 6921233"/>
              <a:gd name="connsiteY0" fmla="*/ 489858 h 863871"/>
              <a:gd name="connsiteX1" fmla="*/ 2031070 w 6921233"/>
              <a:gd name="connsiteY1" fmla="*/ 833119 h 863871"/>
              <a:gd name="connsiteX2" fmla="*/ 2199260 w 6921233"/>
              <a:gd name="connsiteY2" fmla="*/ 843694 h 863871"/>
              <a:gd name="connsiteX3" fmla="*/ 6921233 w 6921233"/>
              <a:gd name="connsiteY3" fmla="*/ 195114 h 863871"/>
              <a:gd name="connsiteX4" fmla="*/ 5280914 w 6921233"/>
              <a:gd name="connsiteY4" fmla="*/ 0 h 863871"/>
              <a:gd name="connsiteX5" fmla="*/ 0 w 6921233"/>
              <a:gd name="connsiteY5" fmla="*/ 489858 h 863871"/>
              <a:gd name="connsiteX0" fmla="*/ 0 w 6921233"/>
              <a:gd name="connsiteY0" fmla="*/ 579018 h 953031"/>
              <a:gd name="connsiteX1" fmla="*/ 2031070 w 6921233"/>
              <a:gd name="connsiteY1" fmla="*/ 922279 h 953031"/>
              <a:gd name="connsiteX2" fmla="*/ 2199260 w 6921233"/>
              <a:gd name="connsiteY2" fmla="*/ 932854 h 953031"/>
              <a:gd name="connsiteX3" fmla="*/ 6921233 w 6921233"/>
              <a:gd name="connsiteY3" fmla="*/ 284274 h 953031"/>
              <a:gd name="connsiteX4" fmla="*/ 5156091 w 6921233"/>
              <a:gd name="connsiteY4" fmla="*/ 0 h 953031"/>
              <a:gd name="connsiteX5" fmla="*/ 0 w 6921233"/>
              <a:gd name="connsiteY5" fmla="*/ 579018 h 953031"/>
              <a:gd name="connsiteX0" fmla="*/ 0 w 6921233"/>
              <a:gd name="connsiteY0" fmla="*/ 489858 h 863871"/>
              <a:gd name="connsiteX1" fmla="*/ 2031070 w 6921233"/>
              <a:gd name="connsiteY1" fmla="*/ 833119 h 863871"/>
              <a:gd name="connsiteX2" fmla="*/ 2199260 w 6921233"/>
              <a:gd name="connsiteY2" fmla="*/ 843694 h 863871"/>
              <a:gd name="connsiteX3" fmla="*/ 6921233 w 6921233"/>
              <a:gd name="connsiteY3" fmla="*/ 195114 h 863871"/>
              <a:gd name="connsiteX4" fmla="*/ 5004519 w 6921233"/>
              <a:gd name="connsiteY4" fmla="*/ 0 h 863871"/>
              <a:gd name="connsiteX5" fmla="*/ 0 w 6921233"/>
              <a:gd name="connsiteY5" fmla="*/ 489858 h 863871"/>
              <a:gd name="connsiteX0" fmla="*/ 0 w 6921233"/>
              <a:gd name="connsiteY0" fmla="*/ 516606 h 890619"/>
              <a:gd name="connsiteX1" fmla="*/ 2031070 w 6921233"/>
              <a:gd name="connsiteY1" fmla="*/ 859867 h 890619"/>
              <a:gd name="connsiteX2" fmla="*/ 2199260 w 6921233"/>
              <a:gd name="connsiteY2" fmla="*/ 870442 h 890619"/>
              <a:gd name="connsiteX3" fmla="*/ 6921233 w 6921233"/>
              <a:gd name="connsiteY3" fmla="*/ 221862 h 890619"/>
              <a:gd name="connsiteX4" fmla="*/ 4835116 w 6921233"/>
              <a:gd name="connsiteY4" fmla="*/ 0 h 890619"/>
              <a:gd name="connsiteX5" fmla="*/ 0 w 6921233"/>
              <a:gd name="connsiteY5" fmla="*/ 516606 h 890619"/>
              <a:gd name="connsiteX0" fmla="*/ 0 w 7028224"/>
              <a:gd name="connsiteY0" fmla="*/ 516606 h 890619"/>
              <a:gd name="connsiteX1" fmla="*/ 2031070 w 7028224"/>
              <a:gd name="connsiteY1" fmla="*/ 859867 h 890619"/>
              <a:gd name="connsiteX2" fmla="*/ 2199260 w 7028224"/>
              <a:gd name="connsiteY2" fmla="*/ 870442 h 890619"/>
              <a:gd name="connsiteX3" fmla="*/ 7028224 w 7028224"/>
              <a:gd name="connsiteY3" fmla="*/ 150534 h 890619"/>
              <a:gd name="connsiteX4" fmla="*/ 4835116 w 7028224"/>
              <a:gd name="connsiteY4" fmla="*/ 0 h 890619"/>
              <a:gd name="connsiteX5" fmla="*/ 0 w 7028224"/>
              <a:gd name="connsiteY5" fmla="*/ 516606 h 89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28224" h="890619">
                <a:moveTo>
                  <a:pt x="0" y="516606"/>
                </a:moveTo>
                <a:lnTo>
                  <a:pt x="2031070" y="859867"/>
                </a:lnTo>
                <a:cubicBezTo>
                  <a:pt x="2397613" y="918840"/>
                  <a:pt x="2187777" y="875833"/>
                  <a:pt x="2199260" y="870442"/>
                </a:cubicBezTo>
                <a:lnTo>
                  <a:pt x="7028224" y="150534"/>
                </a:lnTo>
                <a:lnTo>
                  <a:pt x="4835116" y="0"/>
                </a:lnTo>
                <a:lnTo>
                  <a:pt x="0" y="516606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7265426-9FA9-4FA0-94A7-4A21CEA77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654" y="1509873"/>
            <a:ext cx="1178162" cy="91500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D9B9392-0C38-4A2F-A6B2-A91714920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669" y="3487137"/>
            <a:ext cx="982043" cy="60555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CBE923A-E167-4638-852C-C9D411C42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030" y="5429623"/>
            <a:ext cx="1091580" cy="62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36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39CA242D-8DE8-4BAB-84E0-3DB5BDE250AF}"/>
              </a:ext>
            </a:extLst>
          </p:cNvPr>
          <p:cNvSpPr txBox="1"/>
          <p:nvPr/>
        </p:nvSpPr>
        <p:spPr>
          <a:xfrm>
            <a:off x="1835696" y="1340768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rgbClr val="FF0000"/>
                </a:solidFill>
              </a:rPr>
              <a:t>HVALA NA POZORNOSTI!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35696" y="2204864"/>
            <a:ext cx="5546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HRZZ projekt „Ekonomski izazovi tranzicije prema </a:t>
            </a:r>
            <a:r>
              <a:rPr lang="hr-HR" sz="2000" dirty="0" err="1"/>
              <a:t>niskougljičnom</a:t>
            </a:r>
            <a:r>
              <a:rPr lang="hr-HR" sz="2000" dirty="0"/>
              <a:t> rastu”, </a:t>
            </a:r>
            <a:r>
              <a:rPr lang="en-US" sz="2000" dirty="0"/>
              <a:t>IP-2020-02-1018</a:t>
            </a:r>
            <a:endParaRPr lang="hr-HR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8136904" cy="152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870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8712968" cy="562074"/>
          </a:xfrm>
        </p:spPr>
        <p:txBody>
          <a:bodyPr>
            <a:noAutofit/>
          </a:bodyPr>
          <a:lstStyle/>
          <a:p>
            <a:pPr algn="l"/>
            <a:r>
              <a:rPr lang="hr-HR" sz="2600" b="1" dirty="0">
                <a:solidFill>
                  <a:srgbClr val="002060"/>
                </a:solidFill>
              </a:rPr>
              <a:t>MMF: globalni rast postojan ali spor; izražene regionalne </a:t>
            </a:r>
            <a:br>
              <a:rPr lang="hr-HR" sz="2600" b="1" dirty="0">
                <a:solidFill>
                  <a:srgbClr val="002060"/>
                </a:solidFill>
              </a:rPr>
            </a:br>
            <a:r>
              <a:rPr lang="hr-HR" sz="2600" b="1" dirty="0">
                <a:solidFill>
                  <a:srgbClr val="002060"/>
                </a:solidFill>
              </a:rPr>
              <a:t>            razlike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480138"/>
              </p:ext>
            </p:extLst>
          </p:nvPr>
        </p:nvGraphicFramePr>
        <p:xfrm>
          <a:off x="179512" y="908720"/>
          <a:ext cx="885698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260652"/>
            <a:ext cx="7128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Izvor: IMF, World </a:t>
            </a:r>
            <a:r>
              <a:rPr lang="hr-HR" sz="1200" dirty="0" err="1"/>
              <a:t>Economic</a:t>
            </a:r>
            <a:r>
              <a:rPr lang="hr-HR" sz="1200" dirty="0"/>
              <a:t> Outlook </a:t>
            </a:r>
            <a:r>
              <a:rPr lang="hr-HR" sz="1200" dirty="0" err="1"/>
              <a:t>database</a:t>
            </a:r>
            <a:r>
              <a:rPr lang="hr-HR" sz="1200" dirty="0"/>
              <a:t>, travanj 2024.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6032" y="1052736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Realni BDP, % stope promjena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4537651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Očekivan rast svjetske ekonomije: 3,2% u 2024. i 3.3% u 2025.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iznenađenje: brzi oporavak i otpornost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hr-HR" sz="2400" dirty="0"/>
              <a:t>ugroze: posljedice Covid-19 pandemije, globalni rizici (ratovi, energetska nesigurnost,…)</a:t>
            </a:r>
            <a:r>
              <a:rPr lang="en-US" sz="2400" dirty="0"/>
              <a:t>,</a:t>
            </a:r>
            <a:r>
              <a:rPr lang="hr-HR" sz="2400" dirty="0"/>
              <a:t> EPU,…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blagi rast naprednih ekonomija, umjereno usporavanje EMDE</a:t>
            </a:r>
          </a:p>
        </p:txBody>
      </p:sp>
    </p:spTree>
    <p:extLst>
      <p:ext uri="{BB962C8B-B14F-4D97-AF65-F5344CB8AC3E}">
        <p14:creationId xmlns:p14="http://schemas.microsoft.com/office/powerpoint/2010/main" val="3596407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hr-HR" sz="2600" b="1" dirty="0">
                <a:solidFill>
                  <a:srgbClr val="0070C0"/>
                </a:solidFill>
              </a:rPr>
              <a:t>MMF: spor ali postojan rast životnog standarda i razvijenosti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4230859"/>
              </p:ext>
            </p:extLst>
          </p:nvPr>
        </p:nvGraphicFramePr>
        <p:xfrm>
          <a:off x="342465" y="836712"/>
          <a:ext cx="8105775" cy="407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31640" y="1291637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Realni BDP/cap, PPP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504" y="5325015"/>
            <a:ext cx="9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Rast realnih BDP/cap: rezultat povoljnih kretanja na strani agregatne potražnje i ponude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Ekonomska aktivnost: otpornija na financijske šokove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B65854-A0EC-4AA3-804C-A2E3796288BF}"/>
              </a:ext>
            </a:extLst>
          </p:cNvPr>
          <p:cNvCxnSpPr/>
          <p:nvPr/>
        </p:nvCxnSpPr>
        <p:spPr>
          <a:xfrm>
            <a:off x="6683187" y="997457"/>
            <a:ext cx="13905" cy="3007607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BCCFF1E-8C3F-426C-ADF2-87D381225659}"/>
              </a:ext>
            </a:extLst>
          </p:cNvPr>
          <p:cNvSpPr txBox="1"/>
          <p:nvPr/>
        </p:nvSpPr>
        <p:spPr>
          <a:xfrm>
            <a:off x="4675696" y="4856913"/>
            <a:ext cx="4042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Izvor: IMF, World </a:t>
            </a:r>
            <a:r>
              <a:rPr lang="hr-HR" sz="1200" dirty="0" err="1"/>
              <a:t>Economic</a:t>
            </a:r>
            <a:r>
              <a:rPr lang="hr-HR" sz="1200" dirty="0"/>
              <a:t> Outlook </a:t>
            </a:r>
            <a:r>
              <a:rPr lang="hr-HR" sz="1200" dirty="0" err="1"/>
              <a:t>database</a:t>
            </a:r>
            <a:r>
              <a:rPr lang="hr-HR" sz="1200" dirty="0"/>
              <a:t>, travanj 2024.</a:t>
            </a:r>
          </a:p>
        </p:txBody>
      </p:sp>
    </p:spTree>
    <p:extLst>
      <p:ext uri="{BB962C8B-B14F-4D97-AF65-F5344CB8AC3E}">
        <p14:creationId xmlns:p14="http://schemas.microsoft.com/office/powerpoint/2010/main" val="3739794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274638"/>
            <a:ext cx="8229600" cy="1426170"/>
          </a:xfrm>
        </p:spPr>
        <p:txBody>
          <a:bodyPr>
            <a:noAutofit/>
          </a:bodyPr>
          <a:lstStyle/>
          <a:p>
            <a:pPr algn="l"/>
            <a:r>
              <a:rPr lang="hr-HR" sz="2400" b="1" dirty="0">
                <a:solidFill>
                  <a:srgbClr val="0070C0"/>
                </a:solidFill>
              </a:rPr>
              <a:t>HR: Stagnantan rast u okviru izabranih usporednih zemalja</a:t>
            </a:r>
            <a:br>
              <a:rPr lang="hr-HR" sz="2400" dirty="0">
                <a:solidFill>
                  <a:srgbClr val="0070C0"/>
                </a:solidFill>
              </a:rPr>
            </a:br>
            <a:br>
              <a:rPr lang="hr-HR" sz="2400" dirty="0">
                <a:solidFill>
                  <a:srgbClr val="0070C0"/>
                </a:solidFill>
              </a:rPr>
            </a:br>
            <a:br>
              <a:rPr lang="hr-HR" sz="2400" dirty="0"/>
            </a:br>
            <a:r>
              <a:rPr lang="hr-HR" sz="2400" dirty="0"/>
              <a:t>BDP/cap, PPP (EU27=100)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266171"/>
              </p:ext>
            </p:extLst>
          </p:nvPr>
        </p:nvGraphicFramePr>
        <p:xfrm>
          <a:off x="107504" y="1772816"/>
          <a:ext cx="8928990" cy="4248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2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2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2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21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21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21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21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54040"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u="none" strike="noStrike" dirty="0">
                          <a:effectLst/>
                        </a:rPr>
                        <a:t> 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 dirty="0">
                          <a:effectLst/>
                        </a:rPr>
                        <a:t>2012</a:t>
                      </a:r>
                      <a:endParaRPr lang="hr-HR" sz="2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2014</a:t>
                      </a:r>
                      <a:endParaRPr lang="hr-HR" sz="20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2016</a:t>
                      </a:r>
                      <a:endParaRPr lang="hr-HR" sz="20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2018</a:t>
                      </a:r>
                      <a:endParaRPr lang="hr-HR" sz="20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2020</a:t>
                      </a:r>
                      <a:endParaRPr lang="hr-HR" sz="20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2021</a:t>
                      </a:r>
                      <a:endParaRPr lang="hr-HR" sz="20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2022</a:t>
                      </a:r>
                      <a:endParaRPr lang="hr-HR" sz="20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2023</a:t>
                      </a:r>
                      <a:endParaRPr lang="hr-HR" sz="20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040">
                <a:tc>
                  <a:txBody>
                    <a:bodyPr/>
                    <a:lstStyle/>
                    <a:p>
                      <a:pPr algn="l" fontAlgn="ctr"/>
                      <a:r>
                        <a:rPr lang="hr-HR" sz="2000" u="none" strike="noStrike" dirty="0" err="1">
                          <a:effectLst/>
                        </a:rPr>
                        <a:t>Czechia</a:t>
                      </a:r>
                      <a:endParaRPr lang="hr-H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 dirty="0">
                          <a:effectLst/>
                        </a:rPr>
                        <a:t>84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88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89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92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93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92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90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91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040">
                <a:tc>
                  <a:txBody>
                    <a:bodyPr/>
                    <a:lstStyle/>
                    <a:p>
                      <a:pPr algn="l" fontAlgn="ctr"/>
                      <a:r>
                        <a:rPr lang="hr-HR" sz="2000" u="none" strike="noStrike">
                          <a:effectLst/>
                        </a:rPr>
                        <a:t>Slovenia</a:t>
                      </a:r>
                      <a:endParaRPr lang="hr-HR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83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83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84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87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89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90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90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91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040">
                <a:tc>
                  <a:txBody>
                    <a:bodyPr/>
                    <a:lstStyle/>
                    <a:p>
                      <a:pPr algn="l" fontAlgn="ctr"/>
                      <a:r>
                        <a:rPr lang="hr-HR" sz="2000" u="none" strike="noStrike">
                          <a:effectLst/>
                        </a:rPr>
                        <a:t>Lithuania</a:t>
                      </a:r>
                      <a:endParaRPr lang="hr-HR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71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76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76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81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88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89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89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87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040">
                <a:tc>
                  <a:txBody>
                    <a:bodyPr/>
                    <a:lstStyle/>
                    <a:p>
                      <a:pPr algn="l" fontAlgn="ctr"/>
                      <a:r>
                        <a:rPr lang="hr-HR" sz="2000" u="none" strike="noStrike">
                          <a:effectLst/>
                        </a:rPr>
                        <a:t>Estonia</a:t>
                      </a:r>
                      <a:endParaRPr lang="hr-HR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74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78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77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82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85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86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85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81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040">
                <a:tc>
                  <a:txBody>
                    <a:bodyPr/>
                    <a:lstStyle/>
                    <a:p>
                      <a:pPr algn="l" fontAlgn="ctr"/>
                      <a:r>
                        <a:rPr lang="hr-HR" sz="2000" u="none" strike="noStrike">
                          <a:effectLst/>
                        </a:rPr>
                        <a:t>Poland</a:t>
                      </a:r>
                      <a:endParaRPr lang="hr-HR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67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67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69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71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76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77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79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80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40">
                <a:tc>
                  <a:txBody>
                    <a:bodyPr/>
                    <a:lstStyle/>
                    <a:p>
                      <a:pPr algn="l" fontAlgn="ctr"/>
                      <a:r>
                        <a:rPr lang="hr-HR" sz="2000" u="none" strike="noStrike">
                          <a:effectLst/>
                        </a:rPr>
                        <a:t>Romania</a:t>
                      </a:r>
                      <a:endParaRPr lang="hr-HR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57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56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59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66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73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73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76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78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4040">
                <a:tc>
                  <a:txBody>
                    <a:bodyPr/>
                    <a:lstStyle/>
                    <a:p>
                      <a:pPr algn="l" fontAlgn="ctr"/>
                      <a:r>
                        <a:rPr lang="hr-HR" sz="2000" u="none" strike="noStrike">
                          <a:effectLst/>
                        </a:rPr>
                        <a:t>Hungary</a:t>
                      </a:r>
                      <a:endParaRPr lang="hr-HR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67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69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69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71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74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75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76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76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4040">
                <a:tc>
                  <a:txBody>
                    <a:bodyPr/>
                    <a:lstStyle/>
                    <a:p>
                      <a:pPr algn="l" fontAlgn="ctr"/>
                      <a:r>
                        <a:rPr lang="hr-HR" sz="2000" u="none" strike="noStrike">
                          <a:effectLst/>
                        </a:rPr>
                        <a:t>Croatia</a:t>
                      </a:r>
                      <a:endParaRPr lang="hr-HR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 dirty="0">
                          <a:effectLst/>
                        </a:rPr>
                        <a:t>62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60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62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65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65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70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73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76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040">
                <a:tc>
                  <a:txBody>
                    <a:bodyPr/>
                    <a:lstStyle/>
                    <a:p>
                      <a:pPr algn="l" fontAlgn="ctr"/>
                      <a:r>
                        <a:rPr lang="hr-HR" sz="2000" u="none" strike="noStrike">
                          <a:effectLst/>
                        </a:rPr>
                        <a:t>Slovakia</a:t>
                      </a:r>
                      <a:endParaRPr lang="hr-HR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77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78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73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70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74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73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71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73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4040">
                <a:tc>
                  <a:txBody>
                    <a:bodyPr/>
                    <a:lstStyle/>
                    <a:p>
                      <a:pPr algn="l" fontAlgn="ctr"/>
                      <a:r>
                        <a:rPr lang="hr-HR" sz="2000" u="none" strike="noStrike">
                          <a:effectLst/>
                        </a:rPr>
                        <a:t>Latvia</a:t>
                      </a:r>
                      <a:endParaRPr lang="hr-HR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61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64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66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69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72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71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73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71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4040">
                <a:tc>
                  <a:txBody>
                    <a:bodyPr/>
                    <a:lstStyle/>
                    <a:p>
                      <a:pPr algn="l" fontAlgn="ctr"/>
                      <a:r>
                        <a:rPr lang="hr-HR" sz="2000" u="none" strike="noStrike">
                          <a:effectLst/>
                        </a:rPr>
                        <a:t>Bulgaria</a:t>
                      </a:r>
                      <a:endParaRPr lang="hr-HR" sz="20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47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47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49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51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55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57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>
                          <a:effectLst/>
                        </a:rPr>
                        <a:t>62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2000" u="none" strike="noStrike" dirty="0">
                          <a:effectLst/>
                        </a:rPr>
                        <a:t>64</a:t>
                      </a:r>
                      <a:endParaRPr lang="hr-H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365622" y="6163372"/>
            <a:ext cx="2670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Izvor: Eurostat </a:t>
            </a:r>
            <a:r>
              <a:rPr lang="hr-HR" sz="1200" dirty="0" err="1"/>
              <a:t>database</a:t>
            </a:r>
            <a:r>
              <a:rPr lang="hr-HR" sz="1200" dirty="0"/>
              <a:t>, svibanj 2025.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7504" y="4581128"/>
            <a:ext cx="8784976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Rectangle 16"/>
          <p:cNvSpPr/>
          <p:nvPr/>
        </p:nvSpPr>
        <p:spPr>
          <a:xfrm>
            <a:off x="1331640" y="1772816"/>
            <a:ext cx="720080" cy="41764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Rectangle 17"/>
          <p:cNvSpPr/>
          <p:nvPr/>
        </p:nvSpPr>
        <p:spPr>
          <a:xfrm>
            <a:off x="8100392" y="1772816"/>
            <a:ext cx="792088" cy="417646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1836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6164"/>
            <a:ext cx="80772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1152128"/>
          </a:xfrm>
        </p:spPr>
        <p:txBody>
          <a:bodyPr>
            <a:normAutofit/>
          </a:bodyPr>
          <a:lstStyle/>
          <a:p>
            <a:r>
              <a:rPr lang="hr-HR" sz="2700" b="1" dirty="0">
                <a:solidFill>
                  <a:srgbClr val="0070C0"/>
                </a:solidFill>
              </a:rPr>
              <a:t>HR: Rast prisutan, ali utemeljen na dugoročno neodrživom modelu </a:t>
            </a:r>
            <a:r>
              <a:rPr lang="hr-HR" sz="2400" b="1" dirty="0">
                <a:solidFill>
                  <a:srgbClr val="0070C0"/>
                </a:solidFill>
              </a:rPr>
              <a:t>rasta</a:t>
            </a:r>
          </a:p>
        </p:txBody>
      </p:sp>
      <p:sp>
        <p:nvSpPr>
          <p:cNvPr id="2" name="Rectangle 1"/>
          <p:cNvSpPr/>
          <p:nvPr/>
        </p:nvSpPr>
        <p:spPr>
          <a:xfrm>
            <a:off x="107504" y="4576664"/>
            <a:ext cx="89289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>
                <a:solidFill>
                  <a:srgbClr val="0070C0"/>
                </a:solidFill>
              </a:rPr>
              <a:t>Model rasta</a:t>
            </a:r>
            <a:r>
              <a:rPr lang="hr-HR" sz="2400" dirty="0"/>
              <a:t>: utemeljen na rastu osobne potrošnje i investicijama u fiksni kapital uz priljev novca iz europskih fondova, ali padu izvoza</a:t>
            </a:r>
          </a:p>
          <a:p>
            <a:endParaRPr lang="hr-HR" sz="2400" b="1" dirty="0">
              <a:solidFill>
                <a:srgbClr val="FF0000"/>
              </a:solidFill>
            </a:endParaRPr>
          </a:p>
          <a:p>
            <a:r>
              <a:rPr lang="hr-HR" sz="2400" b="1" dirty="0">
                <a:solidFill>
                  <a:srgbClr val="FF0000"/>
                </a:solidFill>
              </a:rPr>
              <a:t>NUŽNO</a:t>
            </a:r>
            <a:r>
              <a:rPr lang="hr-HR" sz="2400" dirty="0"/>
              <a:t>: poticanje privatnih investicija usmjerenih rastu produktivnosti i izvozu, unaprjeđenju ljudskog kapitala i inovacijama,…)</a:t>
            </a:r>
          </a:p>
        </p:txBody>
      </p:sp>
      <p:sp>
        <p:nvSpPr>
          <p:cNvPr id="7" name="Up Arrow 6"/>
          <p:cNvSpPr/>
          <p:nvPr/>
        </p:nvSpPr>
        <p:spPr>
          <a:xfrm>
            <a:off x="6660232" y="3861048"/>
            <a:ext cx="144016" cy="64807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9565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CED35C-1ACA-4DB5-89D2-B9ADC6C62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16" y="524647"/>
            <a:ext cx="8388931" cy="62535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AF9C52-45FC-4437-9E4E-8CFD3775000F}"/>
              </a:ext>
            </a:extLst>
          </p:cNvPr>
          <p:cNvSpPr txBox="1"/>
          <p:nvPr/>
        </p:nvSpPr>
        <p:spPr>
          <a:xfrm>
            <a:off x="215516" y="167693"/>
            <a:ext cx="75968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dirty="0">
                <a:solidFill>
                  <a:srgbClr val="002060"/>
                </a:solidFill>
              </a:rPr>
              <a:t>HR: gotovo najsporiji porast produktivnosti i najsporiji  rast BDP-a u usporedbi s izabranim zemljama</a:t>
            </a:r>
            <a:endParaRPr lang="hr-HR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EAD8C1-3959-4962-8B58-BE0590F8ACB6}"/>
              </a:ext>
            </a:extLst>
          </p:cNvPr>
          <p:cNvSpPr/>
          <p:nvPr/>
        </p:nvSpPr>
        <p:spPr>
          <a:xfrm>
            <a:off x="124252" y="6582269"/>
            <a:ext cx="87849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000" dirty="0"/>
              <a:t>Izvor: https://ec.europa.eu/eurostat/statistics-explained/index.php?title=National_accounts_and_GDP#Labour_productivity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2459E0-E8E5-428D-ACFA-D1AD8FF04924}"/>
              </a:ext>
            </a:extLst>
          </p:cNvPr>
          <p:cNvSpPr/>
          <p:nvPr/>
        </p:nvSpPr>
        <p:spPr>
          <a:xfrm>
            <a:off x="215516" y="3562438"/>
            <a:ext cx="867696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 w="38100"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076160-25AF-48BE-9AD1-997BDA6B889B}"/>
              </a:ext>
            </a:extLst>
          </p:cNvPr>
          <p:cNvSpPr/>
          <p:nvPr/>
        </p:nvSpPr>
        <p:spPr>
          <a:xfrm>
            <a:off x="1403648" y="1064098"/>
            <a:ext cx="720080" cy="55686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noFill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1E6CEE-03E0-42E7-9AC3-0C365D4C799C}"/>
              </a:ext>
            </a:extLst>
          </p:cNvPr>
          <p:cNvSpPr/>
          <p:nvPr/>
        </p:nvSpPr>
        <p:spPr>
          <a:xfrm>
            <a:off x="7020272" y="1052736"/>
            <a:ext cx="720080" cy="55686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noFill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7A1CD13-D927-4F8B-B087-14733B723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8555" y="460426"/>
            <a:ext cx="1760771" cy="44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49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8268" y="24463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r-HR" sz="2600" b="1" dirty="0">
                <a:solidFill>
                  <a:srgbClr val="FF0000"/>
                </a:solidFill>
              </a:rPr>
              <a:t>Važno je sagledati kretanje inflacije…</a:t>
            </a:r>
            <a:br>
              <a:rPr lang="hr-HR" sz="2600" b="1" dirty="0">
                <a:solidFill>
                  <a:srgbClr val="FF0000"/>
                </a:solidFill>
              </a:rPr>
            </a:br>
            <a:r>
              <a:rPr lang="hr-HR" sz="2400" dirty="0" err="1">
                <a:effectLst/>
              </a:rPr>
              <a:t>Europodručje</a:t>
            </a:r>
            <a:endParaRPr lang="hr-HR" sz="2400" dirty="0"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404937"/>
            <a:ext cx="8640960" cy="44785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9520" y="6055069"/>
            <a:ext cx="82569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r-HR" sz="1200" dirty="0"/>
              <a:t>Izvor: https://ec.europa.eu/eurostat/cache/dashboard/euro-indicators/</a:t>
            </a:r>
          </a:p>
        </p:txBody>
      </p:sp>
    </p:spTree>
    <p:extLst>
      <p:ext uri="{BB962C8B-B14F-4D97-AF65-F5344CB8AC3E}">
        <p14:creationId xmlns:p14="http://schemas.microsoft.com/office/powerpoint/2010/main" val="410420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hr-HR" sz="2600" b="1" dirty="0">
                <a:solidFill>
                  <a:srgbClr val="0070C0"/>
                </a:solidFill>
              </a:rPr>
              <a:t>MMF: kontinuirano smanjenje inflacije nakon 2022.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2278769"/>
              </p:ext>
            </p:extLst>
          </p:nvPr>
        </p:nvGraphicFramePr>
        <p:xfrm>
          <a:off x="300037" y="1136129"/>
          <a:ext cx="8543925" cy="322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7" y="133147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Inflacija, CPI, %</a:t>
            </a:r>
          </a:p>
        </p:txBody>
      </p:sp>
      <p:sp>
        <p:nvSpPr>
          <p:cNvPr id="6" name="Rectangle 5"/>
          <p:cNvSpPr/>
          <p:nvPr/>
        </p:nvSpPr>
        <p:spPr>
          <a:xfrm>
            <a:off x="529288" y="4520398"/>
            <a:ext cx="83044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Očekivano smanjenje inflacije: s 6.8% u 2023. na 5.9% u 2024. i 4,5% u 2025. (</a:t>
            </a:r>
            <a:r>
              <a:rPr lang="hr-HR" sz="2400" dirty="0" err="1">
                <a:solidFill>
                  <a:srgbClr val="FF0000"/>
                </a:solidFill>
              </a:rPr>
              <a:t>europodručje</a:t>
            </a:r>
            <a:r>
              <a:rPr lang="hr-HR" sz="2400" dirty="0">
                <a:solidFill>
                  <a:srgbClr val="FF0000"/>
                </a:solidFill>
              </a:rPr>
              <a:t>: kolovoz 2024.: 2,2%)</a:t>
            </a:r>
          </a:p>
          <a:p>
            <a:endParaRPr lang="hr-HR" sz="2400" dirty="0"/>
          </a:p>
          <a:p>
            <a:r>
              <a:rPr lang="hr-HR" sz="2400" dirty="0"/>
              <a:t>Brže vraćanje na ciljnu razinu kod naprednih ekonomija u odnosu na EMDE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B65854-A0EC-4AA3-804C-A2E3796288BF}"/>
              </a:ext>
            </a:extLst>
          </p:cNvPr>
          <p:cNvCxnSpPr>
            <a:cxnSpLocks/>
          </p:cNvCxnSpPr>
          <p:nvPr/>
        </p:nvCxnSpPr>
        <p:spPr>
          <a:xfrm>
            <a:off x="7250201" y="908720"/>
            <a:ext cx="0" cy="2786407"/>
          </a:xfrm>
          <a:prstGeom prst="line">
            <a:avLst/>
          </a:prstGeom>
          <a:ln w="38100"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55F39A4-0B00-4216-9AA0-2B890A16821A}"/>
              </a:ext>
            </a:extLst>
          </p:cNvPr>
          <p:cNvSpPr txBox="1"/>
          <p:nvPr/>
        </p:nvSpPr>
        <p:spPr>
          <a:xfrm>
            <a:off x="4675696" y="6392361"/>
            <a:ext cx="4042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Izvor: IMF, World </a:t>
            </a:r>
            <a:r>
              <a:rPr lang="hr-HR" sz="1200" dirty="0" err="1"/>
              <a:t>Economic</a:t>
            </a:r>
            <a:r>
              <a:rPr lang="hr-HR" sz="1200" dirty="0"/>
              <a:t> Outlook </a:t>
            </a:r>
            <a:r>
              <a:rPr lang="hr-HR" sz="1200" dirty="0" err="1"/>
              <a:t>database</a:t>
            </a:r>
            <a:r>
              <a:rPr lang="hr-HR" sz="1200" dirty="0"/>
              <a:t>, travanj 2024.</a:t>
            </a:r>
          </a:p>
        </p:txBody>
      </p:sp>
    </p:spTree>
    <p:extLst>
      <p:ext uri="{BB962C8B-B14F-4D97-AF65-F5344CB8AC3E}">
        <p14:creationId xmlns:p14="http://schemas.microsoft.com/office/powerpoint/2010/main" val="1673640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5426</TotalTime>
  <Words>1266</Words>
  <Application>Microsoft Office PowerPoint</Application>
  <PresentationFormat>Prikaz na zaslonu (4:3)</PresentationFormat>
  <Paragraphs>235</Paragraphs>
  <Slides>20</Slides>
  <Notes>17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7" baseType="lpstr">
      <vt:lpstr>Arial</vt:lpstr>
      <vt:lpstr>Calibri</vt:lpstr>
      <vt:lpstr>Inter</vt:lpstr>
      <vt:lpstr>McKinsey Sans</vt:lpstr>
      <vt:lpstr>Symbol</vt:lpstr>
      <vt:lpstr>Wingdings</vt:lpstr>
      <vt:lpstr>Office Theme</vt:lpstr>
      <vt:lpstr>(Makro)Ekonomija pod pritiskom: ostvarenje rasta u uvjetima globalnih rizika i neizvjesnosti    </vt:lpstr>
      <vt:lpstr>PowerPoint prezentacija</vt:lpstr>
      <vt:lpstr>MMF: globalni rast postojan ali spor; izražene regionalne              razlike</vt:lpstr>
      <vt:lpstr>MMF: spor ali postojan rast životnog standarda i razvijenosti</vt:lpstr>
      <vt:lpstr>HR: Stagnantan rast u okviru izabranih usporednih zemalja   BDP/cap, PPP (EU27=100)</vt:lpstr>
      <vt:lpstr>HR: Rast prisutan, ali utemeljen na dugoročno neodrživom modelu rasta</vt:lpstr>
      <vt:lpstr>PowerPoint prezentacija</vt:lpstr>
      <vt:lpstr>Važno je sagledati kretanje inflacije… Europodručje</vt:lpstr>
      <vt:lpstr>MMF: kontinuirano smanjenje inflacije nakon 2022.</vt:lpstr>
      <vt:lpstr>PowerPoint prezentacija</vt:lpstr>
      <vt:lpstr>HR: usporeno smanjenje inflacije  u odnosu na prosjek </vt:lpstr>
      <vt:lpstr>PowerPoint prezentacija</vt:lpstr>
      <vt:lpstr>ŠTO MISLE EKSPERTI? McKinsey istraživanje: porast postotka onih koji smatraju da će biti bolje u idućih 6 mjeseci…</vt:lpstr>
      <vt:lpstr>Ne dijele sve regije istu razinu optimizma… McKinsey istraživanje: postotak anketiranih koji očekuju bolje ekonomske uvjete u njihovoj zemlji u idućih 6 mjeseci</vt:lpstr>
      <vt:lpstr>EC: Indeks ekonomskog raspoloženja (klime) u EU vrlo blago povećan, kao i očekivanja o zaposlenosti (kolovoz 2024.)</vt:lpstr>
      <vt:lpstr>„Što od sljedećeg najbolje opisuje vaš pogled na svijet u idućem razdoblju?” Kratkoročni i dugoročni izgledi  (WEF: Global Risks Perception Survey 2023-2024, rujan 2023., n = 1.500) </vt:lpstr>
      <vt:lpstr>Najvažniji rizici koji opterećuju globalnu ekonomiju</vt:lpstr>
      <vt:lpstr>Geopolitički rizici – vjerojatnost i težina utjecaja</vt:lpstr>
      <vt:lpstr>Energetski profil HR</vt:lpstr>
      <vt:lpstr>PowerPoint prezentacija</vt:lpstr>
    </vt:vector>
  </TitlesOfParts>
  <Company>@Home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Makroekonomsko okruženje: snalaženje u uvjetima rastućih globalnih rizika i neizvjesnosti</dc:title>
  <dc:creator>Home User</dc:creator>
  <cp:lastModifiedBy>anmilard@gmail.com</cp:lastModifiedBy>
  <cp:revision>290</cp:revision>
  <dcterms:created xsi:type="dcterms:W3CDTF">2024-05-08T06:05:08Z</dcterms:created>
  <dcterms:modified xsi:type="dcterms:W3CDTF">2024-09-24T16:47:41Z</dcterms:modified>
</cp:coreProperties>
</file>