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62" r:id="rId4"/>
    <p:sldId id="267" r:id="rId5"/>
    <p:sldId id="261" r:id="rId6"/>
    <p:sldId id="265" r:id="rId7"/>
    <p:sldId id="264" r:id="rId8"/>
    <p:sldId id="260" r:id="rId9"/>
    <p:sldId id="263" r:id="rId10"/>
    <p:sldId id="259" r:id="rId11"/>
    <p:sldId id="270" r:id="rId12"/>
    <p:sldId id="268" r:id="rId13"/>
    <p:sldId id="266" r:id="rId14"/>
    <p:sldId id="269" r:id="rId15"/>
    <p:sldId id="271" r:id="rId16"/>
    <p:sldId id="7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92C2F-FE0C-4607-9E38-35B065BE97E9}" type="datetimeFigureOut">
              <a:rPr lang="hu-HU" smtClean="0"/>
              <a:t>2024. 09. 24.</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53305-7898-4AC2-A2D6-115EC89F9DF7}" type="slidenum">
              <a:rPr lang="hu-HU" smtClean="0"/>
              <a:t>‹#›</a:t>
            </a:fld>
            <a:endParaRPr lang="hu-HU"/>
          </a:p>
        </p:txBody>
      </p:sp>
    </p:spTree>
    <p:extLst>
      <p:ext uri="{BB962C8B-B14F-4D97-AF65-F5344CB8AC3E}">
        <p14:creationId xmlns:p14="http://schemas.microsoft.com/office/powerpoint/2010/main" val="266770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a:extLst>
              <a:ext uri="{FF2B5EF4-FFF2-40B4-BE49-F238E27FC236}">
                <a16:creationId xmlns:a16="http://schemas.microsoft.com/office/drawing/2014/main" id="{F84693CF-5A33-AFE0-A614-F922849E37E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0929CD6-2B65-4B3C-BAB6-D26123911487}" type="slidenum">
              <a:rPr lang="en-US" altLang="en-US" sz="1300">
                <a:solidFill>
                  <a:srgbClr val="000000"/>
                </a:solidFill>
              </a:rPr>
              <a:pPr algn="r" eaLnBrk="1" hangingPunct="1">
                <a:spcBef>
                  <a:spcPct val="0"/>
                </a:spcBef>
              </a:pPr>
              <a:t>16</a:t>
            </a:fld>
            <a:endParaRPr lang="en-US" altLang="en-US" sz="1300">
              <a:solidFill>
                <a:srgbClr val="000000"/>
              </a:solidFill>
            </a:endParaRPr>
          </a:p>
        </p:txBody>
      </p:sp>
      <p:sp>
        <p:nvSpPr>
          <p:cNvPr id="495619" name="Rectangle 2">
            <a:extLst>
              <a:ext uri="{FF2B5EF4-FFF2-40B4-BE49-F238E27FC236}">
                <a16:creationId xmlns:a16="http://schemas.microsoft.com/office/drawing/2014/main" id="{8A0BC5EF-94E2-9985-4658-8F12572400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20" name="Rectangle 3">
            <a:extLst>
              <a:ext uri="{FF2B5EF4-FFF2-40B4-BE49-F238E27FC236}">
                <a16:creationId xmlns:a16="http://schemas.microsoft.com/office/drawing/2014/main" id="{B391022C-3885-F622-B424-05B32ADECE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28C8A4F-FD62-5701-DF8F-E603933AC639}"/>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F2AE1B2B-C6B3-CA8A-513F-D597EA2BD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9D948D98-B7F8-D735-C4ED-E9B8A88E3AE0}"/>
              </a:ext>
            </a:extLst>
          </p:cNvPr>
          <p:cNvSpPr>
            <a:spLocks noGrp="1"/>
          </p:cNvSpPr>
          <p:nvPr>
            <p:ph type="dt" sz="half" idx="10"/>
          </p:nvPr>
        </p:nvSpPr>
        <p:spPr/>
        <p:txBody>
          <a:bodyPr/>
          <a:lstStyle/>
          <a:p>
            <a:fld id="{0216F589-CF14-4D38-9C6F-A4C4C3F88897}" type="datetimeFigureOut">
              <a:rPr lang="hu-HU" smtClean="0"/>
              <a:t>2024. 09. 24.</a:t>
            </a:fld>
            <a:endParaRPr lang="hu-HU"/>
          </a:p>
        </p:txBody>
      </p:sp>
      <p:sp>
        <p:nvSpPr>
          <p:cNvPr id="5" name="Élőláb helye 4">
            <a:extLst>
              <a:ext uri="{FF2B5EF4-FFF2-40B4-BE49-F238E27FC236}">
                <a16:creationId xmlns:a16="http://schemas.microsoft.com/office/drawing/2014/main" id="{6D947E8F-C27F-B43D-124C-0A8F9CC08674}"/>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F795472-5EC2-DF25-7795-E8CA36690CEB}"/>
              </a:ext>
            </a:extLst>
          </p:cNvPr>
          <p:cNvSpPr>
            <a:spLocks noGrp="1"/>
          </p:cNvSpPr>
          <p:nvPr>
            <p:ph type="sldNum" sz="quarter" idx="12"/>
          </p:nvPr>
        </p:nvSpPr>
        <p:spPr/>
        <p:txBody>
          <a:bodyPr/>
          <a:lstStyle/>
          <a:p>
            <a:fld id="{6DFA4AE1-EE08-4C1F-8970-5BA2C3B5E830}" type="slidenum">
              <a:rPr lang="hu-HU" smtClean="0"/>
              <a:t>‹#›</a:t>
            </a:fld>
            <a:endParaRPr lang="hu-HU"/>
          </a:p>
        </p:txBody>
      </p:sp>
    </p:spTree>
    <p:extLst>
      <p:ext uri="{BB962C8B-B14F-4D97-AF65-F5344CB8AC3E}">
        <p14:creationId xmlns:p14="http://schemas.microsoft.com/office/powerpoint/2010/main" val="3852281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0B75CB7-AB28-5E08-2BED-E236C4FBE159}"/>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EFF6EFBA-E462-C92B-2475-448941778E21}"/>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0C6AFBC0-459B-F5DF-7AE7-69B2B4389079}"/>
              </a:ext>
            </a:extLst>
          </p:cNvPr>
          <p:cNvSpPr>
            <a:spLocks noGrp="1"/>
          </p:cNvSpPr>
          <p:nvPr>
            <p:ph type="dt" sz="half" idx="10"/>
          </p:nvPr>
        </p:nvSpPr>
        <p:spPr/>
        <p:txBody>
          <a:bodyPr/>
          <a:lstStyle/>
          <a:p>
            <a:fld id="{0216F589-CF14-4D38-9C6F-A4C4C3F88897}" type="datetimeFigureOut">
              <a:rPr lang="hu-HU" smtClean="0"/>
              <a:t>2024. 09. 24.</a:t>
            </a:fld>
            <a:endParaRPr lang="hu-HU"/>
          </a:p>
        </p:txBody>
      </p:sp>
      <p:sp>
        <p:nvSpPr>
          <p:cNvPr id="5" name="Élőláb helye 4">
            <a:extLst>
              <a:ext uri="{FF2B5EF4-FFF2-40B4-BE49-F238E27FC236}">
                <a16:creationId xmlns:a16="http://schemas.microsoft.com/office/drawing/2014/main" id="{3C855196-6834-9331-1865-8046CD22B1B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E184AFD5-E2D5-4855-4F1C-7AEE677FE295}"/>
              </a:ext>
            </a:extLst>
          </p:cNvPr>
          <p:cNvSpPr>
            <a:spLocks noGrp="1"/>
          </p:cNvSpPr>
          <p:nvPr>
            <p:ph type="sldNum" sz="quarter" idx="12"/>
          </p:nvPr>
        </p:nvSpPr>
        <p:spPr/>
        <p:txBody>
          <a:bodyPr/>
          <a:lstStyle/>
          <a:p>
            <a:fld id="{6DFA4AE1-EE08-4C1F-8970-5BA2C3B5E830}" type="slidenum">
              <a:rPr lang="hu-HU" smtClean="0"/>
              <a:t>‹#›</a:t>
            </a:fld>
            <a:endParaRPr lang="hu-HU"/>
          </a:p>
        </p:txBody>
      </p:sp>
    </p:spTree>
    <p:extLst>
      <p:ext uri="{BB962C8B-B14F-4D97-AF65-F5344CB8AC3E}">
        <p14:creationId xmlns:p14="http://schemas.microsoft.com/office/powerpoint/2010/main" val="207548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2E0BAB6D-8CAF-B102-0E05-D530A709D89A}"/>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FFF98187-888E-A2A8-4637-384F33B0905B}"/>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D3BC4AF-CCA9-8B06-C03F-7BEF384D939E}"/>
              </a:ext>
            </a:extLst>
          </p:cNvPr>
          <p:cNvSpPr>
            <a:spLocks noGrp="1"/>
          </p:cNvSpPr>
          <p:nvPr>
            <p:ph type="dt" sz="half" idx="10"/>
          </p:nvPr>
        </p:nvSpPr>
        <p:spPr/>
        <p:txBody>
          <a:bodyPr/>
          <a:lstStyle/>
          <a:p>
            <a:fld id="{0216F589-CF14-4D38-9C6F-A4C4C3F88897}" type="datetimeFigureOut">
              <a:rPr lang="hu-HU" smtClean="0"/>
              <a:t>2024. 09. 24.</a:t>
            </a:fld>
            <a:endParaRPr lang="hu-HU"/>
          </a:p>
        </p:txBody>
      </p:sp>
      <p:sp>
        <p:nvSpPr>
          <p:cNvPr id="5" name="Élőláb helye 4">
            <a:extLst>
              <a:ext uri="{FF2B5EF4-FFF2-40B4-BE49-F238E27FC236}">
                <a16:creationId xmlns:a16="http://schemas.microsoft.com/office/drawing/2014/main" id="{BEFC48F2-1B6B-DE80-C3A3-770A455F4232}"/>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EA5CCFE-54CF-6B2D-7D48-B6AF0902531C}"/>
              </a:ext>
            </a:extLst>
          </p:cNvPr>
          <p:cNvSpPr>
            <a:spLocks noGrp="1"/>
          </p:cNvSpPr>
          <p:nvPr>
            <p:ph type="sldNum" sz="quarter" idx="12"/>
          </p:nvPr>
        </p:nvSpPr>
        <p:spPr/>
        <p:txBody>
          <a:bodyPr/>
          <a:lstStyle/>
          <a:p>
            <a:fld id="{6DFA4AE1-EE08-4C1F-8970-5BA2C3B5E830}" type="slidenum">
              <a:rPr lang="hu-HU" smtClean="0"/>
              <a:t>‹#›</a:t>
            </a:fld>
            <a:endParaRPr lang="hu-HU"/>
          </a:p>
        </p:txBody>
      </p:sp>
    </p:spTree>
    <p:extLst>
      <p:ext uri="{BB962C8B-B14F-4D97-AF65-F5344CB8AC3E}">
        <p14:creationId xmlns:p14="http://schemas.microsoft.com/office/powerpoint/2010/main" val="1664891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D4E82C-4CB7-BAA8-5396-0E218F390311}"/>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B4742D3F-DFA2-4CD1-AD89-A2055FFD20BE}"/>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07CDC870-B1B0-6C5D-8571-E5D44A5CFCE5}"/>
              </a:ext>
            </a:extLst>
          </p:cNvPr>
          <p:cNvSpPr>
            <a:spLocks noGrp="1"/>
          </p:cNvSpPr>
          <p:nvPr>
            <p:ph type="dt" sz="half" idx="10"/>
          </p:nvPr>
        </p:nvSpPr>
        <p:spPr/>
        <p:txBody>
          <a:bodyPr/>
          <a:lstStyle/>
          <a:p>
            <a:fld id="{0216F589-CF14-4D38-9C6F-A4C4C3F88897}" type="datetimeFigureOut">
              <a:rPr lang="hu-HU" smtClean="0"/>
              <a:t>2024. 09. 24.</a:t>
            </a:fld>
            <a:endParaRPr lang="hu-HU"/>
          </a:p>
        </p:txBody>
      </p:sp>
      <p:sp>
        <p:nvSpPr>
          <p:cNvPr id="5" name="Élőláb helye 4">
            <a:extLst>
              <a:ext uri="{FF2B5EF4-FFF2-40B4-BE49-F238E27FC236}">
                <a16:creationId xmlns:a16="http://schemas.microsoft.com/office/drawing/2014/main" id="{48888DAD-2E5B-97E0-B9DE-FE307552E1C5}"/>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9657C7E-9FAD-0C8C-032A-1CEB345AE48D}"/>
              </a:ext>
            </a:extLst>
          </p:cNvPr>
          <p:cNvSpPr>
            <a:spLocks noGrp="1"/>
          </p:cNvSpPr>
          <p:nvPr>
            <p:ph type="sldNum" sz="quarter" idx="12"/>
          </p:nvPr>
        </p:nvSpPr>
        <p:spPr/>
        <p:txBody>
          <a:bodyPr/>
          <a:lstStyle/>
          <a:p>
            <a:fld id="{6DFA4AE1-EE08-4C1F-8970-5BA2C3B5E830}" type="slidenum">
              <a:rPr lang="hu-HU" smtClean="0"/>
              <a:t>‹#›</a:t>
            </a:fld>
            <a:endParaRPr lang="hu-HU"/>
          </a:p>
        </p:txBody>
      </p:sp>
    </p:spTree>
    <p:extLst>
      <p:ext uri="{BB962C8B-B14F-4D97-AF65-F5344CB8AC3E}">
        <p14:creationId xmlns:p14="http://schemas.microsoft.com/office/powerpoint/2010/main" val="93493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A3B2BA1-2EF0-48B1-6E73-A2CF2916B4C1}"/>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025CA962-424D-310C-BB61-65C22D990C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712FC134-7159-0320-87CD-C22678C29D2D}"/>
              </a:ext>
            </a:extLst>
          </p:cNvPr>
          <p:cNvSpPr>
            <a:spLocks noGrp="1"/>
          </p:cNvSpPr>
          <p:nvPr>
            <p:ph type="dt" sz="half" idx="10"/>
          </p:nvPr>
        </p:nvSpPr>
        <p:spPr/>
        <p:txBody>
          <a:bodyPr/>
          <a:lstStyle/>
          <a:p>
            <a:fld id="{0216F589-CF14-4D38-9C6F-A4C4C3F88897}" type="datetimeFigureOut">
              <a:rPr lang="hu-HU" smtClean="0"/>
              <a:t>2024. 09. 24.</a:t>
            </a:fld>
            <a:endParaRPr lang="hu-HU"/>
          </a:p>
        </p:txBody>
      </p:sp>
      <p:sp>
        <p:nvSpPr>
          <p:cNvPr id="5" name="Élőláb helye 4">
            <a:extLst>
              <a:ext uri="{FF2B5EF4-FFF2-40B4-BE49-F238E27FC236}">
                <a16:creationId xmlns:a16="http://schemas.microsoft.com/office/drawing/2014/main" id="{3B0B0F02-3BF1-7DCB-7D5F-A573E269C2E7}"/>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12FDAB1A-FF0E-3CF7-FEC0-A9DCFB5B4DA1}"/>
              </a:ext>
            </a:extLst>
          </p:cNvPr>
          <p:cNvSpPr>
            <a:spLocks noGrp="1"/>
          </p:cNvSpPr>
          <p:nvPr>
            <p:ph type="sldNum" sz="quarter" idx="12"/>
          </p:nvPr>
        </p:nvSpPr>
        <p:spPr/>
        <p:txBody>
          <a:bodyPr/>
          <a:lstStyle/>
          <a:p>
            <a:fld id="{6DFA4AE1-EE08-4C1F-8970-5BA2C3B5E830}" type="slidenum">
              <a:rPr lang="hu-HU" smtClean="0"/>
              <a:t>‹#›</a:t>
            </a:fld>
            <a:endParaRPr lang="hu-HU"/>
          </a:p>
        </p:txBody>
      </p:sp>
    </p:spTree>
    <p:extLst>
      <p:ext uri="{BB962C8B-B14F-4D97-AF65-F5344CB8AC3E}">
        <p14:creationId xmlns:p14="http://schemas.microsoft.com/office/powerpoint/2010/main" val="3686349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7A002B1-CD90-7B05-7663-09B41F1A5D50}"/>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795B443A-8C7A-4C9A-F9AF-2B4F258BB7B7}"/>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48C3D938-AF96-27DC-D5BC-74F9879AEDB0}"/>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D8199CBD-5B40-5DAF-05F9-8247EA104F0D}"/>
              </a:ext>
            </a:extLst>
          </p:cNvPr>
          <p:cNvSpPr>
            <a:spLocks noGrp="1"/>
          </p:cNvSpPr>
          <p:nvPr>
            <p:ph type="dt" sz="half" idx="10"/>
          </p:nvPr>
        </p:nvSpPr>
        <p:spPr/>
        <p:txBody>
          <a:bodyPr/>
          <a:lstStyle/>
          <a:p>
            <a:fld id="{0216F589-CF14-4D38-9C6F-A4C4C3F88897}" type="datetimeFigureOut">
              <a:rPr lang="hu-HU" smtClean="0"/>
              <a:t>2024. 09. 24.</a:t>
            </a:fld>
            <a:endParaRPr lang="hu-HU"/>
          </a:p>
        </p:txBody>
      </p:sp>
      <p:sp>
        <p:nvSpPr>
          <p:cNvPr id="6" name="Élőláb helye 5">
            <a:extLst>
              <a:ext uri="{FF2B5EF4-FFF2-40B4-BE49-F238E27FC236}">
                <a16:creationId xmlns:a16="http://schemas.microsoft.com/office/drawing/2014/main" id="{7410C343-888C-77AB-71FA-8959E845040D}"/>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9C0A1806-FB32-F1D0-AF4E-34AD145E08A5}"/>
              </a:ext>
            </a:extLst>
          </p:cNvPr>
          <p:cNvSpPr>
            <a:spLocks noGrp="1"/>
          </p:cNvSpPr>
          <p:nvPr>
            <p:ph type="sldNum" sz="quarter" idx="12"/>
          </p:nvPr>
        </p:nvSpPr>
        <p:spPr/>
        <p:txBody>
          <a:bodyPr/>
          <a:lstStyle/>
          <a:p>
            <a:fld id="{6DFA4AE1-EE08-4C1F-8970-5BA2C3B5E830}" type="slidenum">
              <a:rPr lang="hu-HU" smtClean="0"/>
              <a:t>‹#›</a:t>
            </a:fld>
            <a:endParaRPr lang="hu-HU"/>
          </a:p>
        </p:txBody>
      </p:sp>
    </p:spTree>
    <p:extLst>
      <p:ext uri="{BB962C8B-B14F-4D97-AF65-F5344CB8AC3E}">
        <p14:creationId xmlns:p14="http://schemas.microsoft.com/office/powerpoint/2010/main" val="364281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B907E29-5E10-D10A-D7A0-3A5A4CEA955B}"/>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2E9E8DC8-8C01-B4FB-120F-87A1E350C7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CBAF9875-1A21-ADEE-B2E1-86556677F6E9}"/>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7E0F22F8-DDAA-8D33-428B-18F54130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54178BC4-14A6-CAA9-AE43-7DD0A36D0993}"/>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7A80147C-8BD5-F16E-61BA-96A093B66EAF}"/>
              </a:ext>
            </a:extLst>
          </p:cNvPr>
          <p:cNvSpPr>
            <a:spLocks noGrp="1"/>
          </p:cNvSpPr>
          <p:nvPr>
            <p:ph type="dt" sz="half" idx="10"/>
          </p:nvPr>
        </p:nvSpPr>
        <p:spPr/>
        <p:txBody>
          <a:bodyPr/>
          <a:lstStyle/>
          <a:p>
            <a:fld id="{0216F589-CF14-4D38-9C6F-A4C4C3F88897}" type="datetimeFigureOut">
              <a:rPr lang="hu-HU" smtClean="0"/>
              <a:t>2024. 09. 24.</a:t>
            </a:fld>
            <a:endParaRPr lang="hu-HU"/>
          </a:p>
        </p:txBody>
      </p:sp>
      <p:sp>
        <p:nvSpPr>
          <p:cNvPr id="8" name="Élőláb helye 7">
            <a:extLst>
              <a:ext uri="{FF2B5EF4-FFF2-40B4-BE49-F238E27FC236}">
                <a16:creationId xmlns:a16="http://schemas.microsoft.com/office/drawing/2014/main" id="{43940DCE-0893-1EB7-C7CE-DE8522DD87AF}"/>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94FA5791-E484-CD6D-83AD-31A90E4D974B}"/>
              </a:ext>
            </a:extLst>
          </p:cNvPr>
          <p:cNvSpPr>
            <a:spLocks noGrp="1"/>
          </p:cNvSpPr>
          <p:nvPr>
            <p:ph type="sldNum" sz="quarter" idx="12"/>
          </p:nvPr>
        </p:nvSpPr>
        <p:spPr/>
        <p:txBody>
          <a:bodyPr/>
          <a:lstStyle/>
          <a:p>
            <a:fld id="{6DFA4AE1-EE08-4C1F-8970-5BA2C3B5E830}" type="slidenum">
              <a:rPr lang="hu-HU" smtClean="0"/>
              <a:t>‹#›</a:t>
            </a:fld>
            <a:endParaRPr lang="hu-HU"/>
          </a:p>
        </p:txBody>
      </p:sp>
    </p:spTree>
    <p:extLst>
      <p:ext uri="{BB962C8B-B14F-4D97-AF65-F5344CB8AC3E}">
        <p14:creationId xmlns:p14="http://schemas.microsoft.com/office/powerpoint/2010/main" val="1143333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87635F0-6B3E-41C4-143F-DD8F97228B24}"/>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E8CF3B1E-4BA8-B519-A60A-8FC16CAB15A5}"/>
              </a:ext>
            </a:extLst>
          </p:cNvPr>
          <p:cNvSpPr>
            <a:spLocks noGrp="1"/>
          </p:cNvSpPr>
          <p:nvPr>
            <p:ph type="dt" sz="half" idx="10"/>
          </p:nvPr>
        </p:nvSpPr>
        <p:spPr/>
        <p:txBody>
          <a:bodyPr/>
          <a:lstStyle/>
          <a:p>
            <a:fld id="{0216F589-CF14-4D38-9C6F-A4C4C3F88897}" type="datetimeFigureOut">
              <a:rPr lang="hu-HU" smtClean="0"/>
              <a:t>2024. 09. 24.</a:t>
            </a:fld>
            <a:endParaRPr lang="hu-HU"/>
          </a:p>
        </p:txBody>
      </p:sp>
      <p:sp>
        <p:nvSpPr>
          <p:cNvPr id="4" name="Élőláb helye 3">
            <a:extLst>
              <a:ext uri="{FF2B5EF4-FFF2-40B4-BE49-F238E27FC236}">
                <a16:creationId xmlns:a16="http://schemas.microsoft.com/office/drawing/2014/main" id="{358BE912-7222-724B-6D73-8A27875D1880}"/>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6CD33E8A-0729-1E7A-DE7D-21C85C2515AC}"/>
              </a:ext>
            </a:extLst>
          </p:cNvPr>
          <p:cNvSpPr>
            <a:spLocks noGrp="1"/>
          </p:cNvSpPr>
          <p:nvPr>
            <p:ph type="sldNum" sz="quarter" idx="12"/>
          </p:nvPr>
        </p:nvSpPr>
        <p:spPr/>
        <p:txBody>
          <a:bodyPr/>
          <a:lstStyle/>
          <a:p>
            <a:fld id="{6DFA4AE1-EE08-4C1F-8970-5BA2C3B5E830}" type="slidenum">
              <a:rPr lang="hu-HU" smtClean="0"/>
              <a:t>‹#›</a:t>
            </a:fld>
            <a:endParaRPr lang="hu-HU"/>
          </a:p>
        </p:txBody>
      </p:sp>
    </p:spTree>
    <p:extLst>
      <p:ext uri="{BB962C8B-B14F-4D97-AF65-F5344CB8AC3E}">
        <p14:creationId xmlns:p14="http://schemas.microsoft.com/office/powerpoint/2010/main" val="1473653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10D2EFD2-4F40-E395-8478-C9186CF5F30B}"/>
              </a:ext>
            </a:extLst>
          </p:cNvPr>
          <p:cNvSpPr>
            <a:spLocks noGrp="1"/>
          </p:cNvSpPr>
          <p:nvPr>
            <p:ph type="dt" sz="half" idx="10"/>
          </p:nvPr>
        </p:nvSpPr>
        <p:spPr/>
        <p:txBody>
          <a:bodyPr/>
          <a:lstStyle/>
          <a:p>
            <a:fld id="{0216F589-CF14-4D38-9C6F-A4C4C3F88897}" type="datetimeFigureOut">
              <a:rPr lang="hu-HU" smtClean="0"/>
              <a:t>2024. 09. 24.</a:t>
            </a:fld>
            <a:endParaRPr lang="hu-HU"/>
          </a:p>
        </p:txBody>
      </p:sp>
      <p:sp>
        <p:nvSpPr>
          <p:cNvPr id="3" name="Élőláb helye 2">
            <a:extLst>
              <a:ext uri="{FF2B5EF4-FFF2-40B4-BE49-F238E27FC236}">
                <a16:creationId xmlns:a16="http://schemas.microsoft.com/office/drawing/2014/main" id="{D4C5B94C-D88F-98AC-A832-9099A1B2D8B3}"/>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4E617C31-13C9-4B77-15CB-398757F13742}"/>
              </a:ext>
            </a:extLst>
          </p:cNvPr>
          <p:cNvSpPr>
            <a:spLocks noGrp="1"/>
          </p:cNvSpPr>
          <p:nvPr>
            <p:ph type="sldNum" sz="quarter" idx="12"/>
          </p:nvPr>
        </p:nvSpPr>
        <p:spPr/>
        <p:txBody>
          <a:bodyPr/>
          <a:lstStyle/>
          <a:p>
            <a:fld id="{6DFA4AE1-EE08-4C1F-8970-5BA2C3B5E830}" type="slidenum">
              <a:rPr lang="hu-HU" smtClean="0"/>
              <a:t>‹#›</a:t>
            </a:fld>
            <a:endParaRPr lang="hu-HU"/>
          </a:p>
        </p:txBody>
      </p:sp>
    </p:spTree>
    <p:extLst>
      <p:ext uri="{BB962C8B-B14F-4D97-AF65-F5344CB8AC3E}">
        <p14:creationId xmlns:p14="http://schemas.microsoft.com/office/powerpoint/2010/main" val="3133439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F2A0C50-5D10-39F2-F99A-CFA4D830DB36}"/>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A16283DB-3754-AB92-A575-E759C523A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2AA4A656-910D-6B09-3AB0-E88F93D21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6C3DA09A-3404-7855-F738-DC59A211D906}"/>
              </a:ext>
            </a:extLst>
          </p:cNvPr>
          <p:cNvSpPr>
            <a:spLocks noGrp="1"/>
          </p:cNvSpPr>
          <p:nvPr>
            <p:ph type="dt" sz="half" idx="10"/>
          </p:nvPr>
        </p:nvSpPr>
        <p:spPr/>
        <p:txBody>
          <a:bodyPr/>
          <a:lstStyle/>
          <a:p>
            <a:fld id="{0216F589-CF14-4D38-9C6F-A4C4C3F88897}" type="datetimeFigureOut">
              <a:rPr lang="hu-HU" smtClean="0"/>
              <a:t>2024. 09. 24.</a:t>
            </a:fld>
            <a:endParaRPr lang="hu-HU"/>
          </a:p>
        </p:txBody>
      </p:sp>
      <p:sp>
        <p:nvSpPr>
          <p:cNvPr id="6" name="Élőláb helye 5">
            <a:extLst>
              <a:ext uri="{FF2B5EF4-FFF2-40B4-BE49-F238E27FC236}">
                <a16:creationId xmlns:a16="http://schemas.microsoft.com/office/drawing/2014/main" id="{B550D65D-2321-87F7-8EAC-C97B91288036}"/>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DC5B6B22-87A1-6088-AE89-5CF630B87704}"/>
              </a:ext>
            </a:extLst>
          </p:cNvPr>
          <p:cNvSpPr>
            <a:spLocks noGrp="1"/>
          </p:cNvSpPr>
          <p:nvPr>
            <p:ph type="sldNum" sz="quarter" idx="12"/>
          </p:nvPr>
        </p:nvSpPr>
        <p:spPr/>
        <p:txBody>
          <a:bodyPr/>
          <a:lstStyle/>
          <a:p>
            <a:fld id="{6DFA4AE1-EE08-4C1F-8970-5BA2C3B5E830}" type="slidenum">
              <a:rPr lang="hu-HU" smtClean="0"/>
              <a:t>‹#›</a:t>
            </a:fld>
            <a:endParaRPr lang="hu-HU"/>
          </a:p>
        </p:txBody>
      </p:sp>
    </p:spTree>
    <p:extLst>
      <p:ext uri="{BB962C8B-B14F-4D97-AF65-F5344CB8AC3E}">
        <p14:creationId xmlns:p14="http://schemas.microsoft.com/office/powerpoint/2010/main" val="99715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3A87D28-608B-B677-0103-49DD50847FCF}"/>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092B1692-A929-A374-1ABD-11B51E3BA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EECAFD53-CE5C-E67D-DCD5-DAE4CBDCB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3E5D1E8C-DD38-B8DB-CC04-3FE2AB131F6F}"/>
              </a:ext>
            </a:extLst>
          </p:cNvPr>
          <p:cNvSpPr>
            <a:spLocks noGrp="1"/>
          </p:cNvSpPr>
          <p:nvPr>
            <p:ph type="dt" sz="half" idx="10"/>
          </p:nvPr>
        </p:nvSpPr>
        <p:spPr/>
        <p:txBody>
          <a:bodyPr/>
          <a:lstStyle/>
          <a:p>
            <a:fld id="{0216F589-CF14-4D38-9C6F-A4C4C3F88897}" type="datetimeFigureOut">
              <a:rPr lang="hu-HU" smtClean="0"/>
              <a:t>2024. 09. 24.</a:t>
            </a:fld>
            <a:endParaRPr lang="hu-HU"/>
          </a:p>
        </p:txBody>
      </p:sp>
      <p:sp>
        <p:nvSpPr>
          <p:cNvPr id="6" name="Élőláb helye 5">
            <a:extLst>
              <a:ext uri="{FF2B5EF4-FFF2-40B4-BE49-F238E27FC236}">
                <a16:creationId xmlns:a16="http://schemas.microsoft.com/office/drawing/2014/main" id="{41E860D8-8845-2291-FA0C-7251FF01E5B9}"/>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205A3EB0-2C83-D37C-2962-D56E60FD9C5B}"/>
              </a:ext>
            </a:extLst>
          </p:cNvPr>
          <p:cNvSpPr>
            <a:spLocks noGrp="1"/>
          </p:cNvSpPr>
          <p:nvPr>
            <p:ph type="sldNum" sz="quarter" idx="12"/>
          </p:nvPr>
        </p:nvSpPr>
        <p:spPr/>
        <p:txBody>
          <a:bodyPr/>
          <a:lstStyle/>
          <a:p>
            <a:fld id="{6DFA4AE1-EE08-4C1F-8970-5BA2C3B5E830}" type="slidenum">
              <a:rPr lang="hu-HU" smtClean="0"/>
              <a:t>‹#›</a:t>
            </a:fld>
            <a:endParaRPr lang="hu-HU"/>
          </a:p>
        </p:txBody>
      </p:sp>
    </p:spTree>
    <p:extLst>
      <p:ext uri="{BB962C8B-B14F-4D97-AF65-F5344CB8AC3E}">
        <p14:creationId xmlns:p14="http://schemas.microsoft.com/office/powerpoint/2010/main" val="1451884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087B29D1-3C10-9201-12D5-796F5A91BE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D152FD40-439C-9BE5-CED0-D0BF47A21A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5DDEECA-CD94-B964-88E1-C214A7575C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16F589-CF14-4D38-9C6F-A4C4C3F88897}" type="datetimeFigureOut">
              <a:rPr lang="hu-HU" smtClean="0"/>
              <a:t>2024. 09. 24.</a:t>
            </a:fld>
            <a:endParaRPr lang="hu-HU"/>
          </a:p>
        </p:txBody>
      </p:sp>
      <p:sp>
        <p:nvSpPr>
          <p:cNvPr id="5" name="Élőláb helye 4">
            <a:extLst>
              <a:ext uri="{FF2B5EF4-FFF2-40B4-BE49-F238E27FC236}">
                <a16:creationId xmlns:a16="http://schemas.microsoft.com/office/drawing/2014/main" id="{82CF58CC-F68E-4C40-D3F7-B324FBFA55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u-HU"/>
          </a:p>
        </p:txBody>
      </p:sp>
      <p:sp>
        <p:nvSpPr>
          <p:cNvPr id="6" name="Dia számának helye 5">
            <a:extLst>
              <a:ext uri="{FF2B5EF4-FFF2-40B4-BE49-F238E27FC236}">
                <a16:creationId xmlns:a16="http://schemas.microsoft.com/office/drawing/2014/main" id="{0775B388-AC66-1E5C-98AD-528219E0A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FA4AE1-EE08-4C1F-8970-5BA2C3B5E830}" type="slidenum">
              <a:rPr lang="hu-HU" smtClean="0"/>
              <a:t>‹#›</a:t>
            </a:fld>
            <a:endParaRPr lang="hu-HU"/>
          </a:p>
        </p:txBody>
      </p:sp>
    </p:spTree>
    <p:extLst>
      <p:ext uri="{BB962C8B-B14F-4D97-AF65-F5344CB8AC3E}">
        <p14:creationId xmlns:p14="http://schemas.microsoft.com/office/powerpoint/2010/main" val="1422814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youtu.be/6nMTu6ZguOU?si=J4ghfKaoCWy8YsLP" TargetMode="External"/><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oleObject" Target="../embeddings/oleObject1.bin"/><Relationship Id="rId4" Type="http://schemas.openxmlformats.org/officeDocument/2006/relationships/hyperlink" Target="https://youtu.be/6nMTu6ZguOU?si=J4ghfKaoCWy8YsL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hyperlink" Target="http://www.okocimkesuzemanyag.hu/" TargetMode="External"/><Relationship Id="rId13" Type="http://schemas.openxmlformats.org/officeDocument/2006/relationships/hyperlink" Target="https://greenplus-latam.com/greenplus.html" TargetMode="External"/><Relationship Id="rId1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hyperlink" Target="mailto:peter@greenplusfuel.com" TargetMode="External"/><Relationship Id="rId12" Type="http://schemas.openxmlformats.org/officeDocument/2006/relationships/hyperlink" Target="https://horebenergy.com/" TargetMode="External"/><Relationship Id="rId17" Type="http://schemas.openxmlformats.org/officeDocument/2006/relationships/image" Target="../media/image45.png"/><Relationship Id="rId2" Type="http://schemas.openxmlformats.org/officeDocument/2006/relationships/notesSlide" Target="../notesSlides/notesSlide1.xml"/><Relationship Id="rId16" Type="http://schemas.openxmlformats.org/officeDocument/2006/relationships/hyperlink" Target="https://www.greenplusfuel.com/linkek.pdf" TargetMode="External"/><Relationship Id="rId1" Type="http://schemas.openxmlformats.org/officeDocument/2006/relationships/slideLayout" Target="../slideLayouts/slideLayout7.xml"/><Relationship Id="rId6" Type="http://schemas.openxmlformats.org/officeDocument/2006/relationships/hyperlink" Target="https://www.linkedin.com/in/peter-biro-7a6b568/" TargetMode="External"/><Relationship Id="rId11" Type="http://schemas.openxmlformats.org/officeDocument/2006/relationships/hyperlink" Target="https://biofriendly.com/" TargetMode="External"/><Relationship Id="rId5" Type="http://schemas.openxmlformats.org/officeDocument/2006/relationships/image" Target="../media/image44.jpeg"/><Relationship Id="rId15" Type="http://schemas.openxmlformats.org/officeDocument/2006/relationships/hyperlink" Target="https://dislubenergia.com.br/" TargetMode="External"/><Relationship Id="rId10" Type="http://schemas.openxmlformats.org/officeDocument/2006/relationships/hyperlink" Target="http://www.klimabarat.hu/" TargetMode="External"/><Relationship Id="rId19" Type="http://schemas.openxmlformats.org/officeDocument/2006/relationships/image" Target="../media/image2.png"/><Relationship Id="rId4" Type="http://schemas.openxmlformats.org/officeDocument/2006/relationships/image" Target="../media/image43.png"/><Relationship Id="rId9" Type="http://schemas.openxmlformats.org/officeDocument/2006/relationships/hyperlink" Target="http://www.unitar.org/" TargetMode="External"/><Relationship Id="rId14" Type="http://schemas.openxmlformats.org/officeDocument/2006/relationships/hyperlink" Target="https://gulfmexico.mx/technolog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youtu.be/6nMTu6ZguOU?si=J4ghfKaoCWy8YsLP" TargetMode="External"/><Relationship Id="rId5" Type="http://schemas.openxmlformats.org/officeDocument/2006/relationships/image" Target="../media/image22.png"/><Relationship Id="rId4" Type="http://schemas.openxmlformats.org/officeDocument/2006/relationships/hyperlink" Target="Green%20Plus%20Catalyst%20system%20for%20emission%20reducing%20of%20coal%20burning%20.mp4.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youtu.be/6nMTu6ZguOU?si=J4ghfKaoCWy8YsL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No alt text provided for this image">
            <a:extLst>
              <a:ext uri="{FF2B5EF4-FFF2-40B4-BE49-F238E27FC236}">
                <a16:creationId xmlns:a16="http://schemas.microsoft.com/office/drawing/2014/main" id="{BD20D4C5-6EA6-961F-ECF5-E42CD8BB37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7623" y="688258"/>
            <a:ext cx="4186361" cy="5338162"/>
          </a:xfrm>
          <a:prstGeom prst="rect">
            <a:avLst/>
          </a:prstGeom>
          <a:noFill/>
          <a:ln>
            <a:noFill/>
          </a:ln>
        </p:spPr>
      </p:pic>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3"/>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hu-HU" dirty="0">
                <a:solidFill>
                  <a:schemeClr val="bg1"/>
                </a:solidFill>
              </a:rPr>
              <a:t>VIII. INTERENEF SPLIT, 27.09/2024     PETER BIRO CLIMATE AMBASSADOR, ENERGY TRANSITION  UN PROGRAM</a:t>
            </a:r>
          </a:p>
        </p:txBody>
      </p:sp>
      <p:sp>
        <p:nvSpPr>
          <p:cNvPr id="10" name="Szövegdoboz 9">
            <a:extLst>
              <a:ext uri="{FF2B5EF4-FFF2-40B4-BE49-F238E27FC236}">
                <a16:creationId xmlns:a16="http://schemas.microsoft.com/office/drawing/2014/main" id="{38209063-8D60-F3AB-AC42-453938873042}"/>
              </a:ext>
            </a:extLst>
          </p:cNvPr>
          <p:cNvSpPr txBox="1"/>
          <p:nvPr/>
        </p:nvSpPr>
        <p:spPr>
          <a:xfrm>
            <a:off x="304800" y="2680830"/>
            <a:ext cx="6096000" cy="3416320"/>
          </a:xfrm>
          <a:prstGeom prst="rect">
            <a:avLst/>
          </a:prstGeom>
          <a:noFill/>
        </p:spPr>
        <p:txBody>
          <a:bodyPr wrap="square">
            <a:spAutoFit/>
          </a:bodyPr>
          <a:lstStyle/>
          <a:p>
            <a:r>
              <a:rPr lang="en-GB" sz="1800" b="1" i="1" dirty="0">
                <a:effectLst/>
                <a:latin typeface="Aptos" panose="020B0004020202020204" pitchFamily="34" charset="0"/>
                <a:ea typeface="Aptos" panose="020B0004020202020204" pitchFamily="34" charset="0"/>
                <a:cs typeface="Arial" panose="020B0604020202020204" pitchFamily="34" charset="0"/>
              </a:rPr>
              <a:t>Energy security as a factor </a:t>
            </a:r>
            <a:endParaRPr lang="hu-HU" sz="1800" b="1" i="1" dirty="0">
              <a:effectLst/>
              <a:latin typeface="Aptos" panose="020B0004020202020204" pitchFamily="34" charset="0"/>
              <a:ea typeface="Aptos" panose="020B0004020202020204" pitchFamily="34" charset="0"/>
              <a:cs typeface="Arial" panose="020B0604020202020204" pitchFamily="34" charset="0"/>
            </a:endParaRPr>
          </a:p>
          <a:p>
            <a:r>
              <a:rPr lang="en-GB" sz="1800" b="1" i="1" dirty="0">
                <a:effectLst/>
                <a:latin typeface="Aptos" panose="020B0004020202020204" pitchFamily="34" charset="0"/>
                <a:ea typeface="Aptos" panose="020B0004020202020204" pitchFamily="34" charset="0"/>
                <a:cs typeface="Arial" panose="020B0604020202020204" pitchFamily="34" charset="0"/>
              </a:rPr>
              <a:t>of economic stability</a:t>
            </a:r>
            <a:endParaRPr lang="hu-HU" sz="1800" b="1" i="1" dirty="0">
              <a:effectLst/>
              <a:latin typeface="Aptos" panose="020B0004020202020204" pitchFamily="34" charset="0"/>
              <a:ea typeface="Aptos" panose="020B0004020202020204" pitchFamily="34" charset="0"/>
              <a:cs typeface="Arial" panose="020B0604020202020204" pitchFamily="34" charset="0"/>
            </a:endParaRPr>
          </a:p>
          <a:p>
            <a:endParaRPr lang="hu-HU" b="1" i="1" dirty="0">
              <a:latin typeface="Aptos" panose="020B0004020202020204" pitchFamily="34" charset="0"/>
              <a:cs typeface="Arial" panose="020B0604020202020204" pitchFamily="34" charset="0"/>
            </a:endParaRPr>
          </a:p>
          <a:p>
            <a:r>
              <a:rPr lang="hu-HU" b="1" i="1" dirty="0">
                <a:latin typeface="Aptos" panose="020B0004020202020204" pitchFamily="34" charset="0"/>
                <a:cs typeface="Arial" panose="020B0604020202020204" pitchFamily="34" charset="0"/>
              </a:rPr>
              <a:t>SUPPLY STABILITY OF THE </a:t>
            </a:r>
          </a:p>
          <a:p>
            <a:r>
              <a:rPr lang="hu-HU" b="1" i="1" dirty="0">
                <a:latin typeface="Aptos" panose="020B0004020202020204" pitchFamily="34" charset="0"/>
                <a:cs typeface="Arial" panose="020B0604020202020204" pitchFamily="34" charset="0"/>
              </a:rPr>
              <a:t>HUMAN AND ENERGY</a:t>
            </a:r>
          </a:p>
          <a:p>
            <a:r>
              <a:rPr lang="hu-HU" b="1" i="1" dirty="0">
                <a:latin typeface="Aptos" panose="020B0004020202020204" pitchFamily="34" charset="0"/>
                <a:cs typeface="Arial" panose="020B0604020202020204" pitchFamily="34" charset="0"/>
              </a:rPr>
              <a:t>RESOURCES</a:t>
            </a:r>
          </a:p>
          <a:p>
            <a:r>
              <a:rPr lang="hu-HU" b="1" i="1" dirty="0">
                <a:latin typeface="Aptos" panose="020B0004020202020204" pitchFamily="34" charset="0"/>
                <a:cs typeface="Arial" panose="020B0604020202020204" pitchFamily="34" charset="0"/>
              </a:rPr>
              <a:t>DEPENDS ON </a:t>
            </a:r>
          </a:p>
          <a:p>
            <a:endParaRPr lang="hu-HU" b="1" i="1" dirty="0">
              <a:latin typeface="Aptos" panose="020B0004020202020204" pitchFamily="34" charset="0"/>
              <a:cs typeface="Arial" panose="020B0604020202020204" pitchFamily="34" charset="0"/>
            </a:endParaRPr>
          </a:p>
          <a:p>
            <a:r>
              <a:rPr lang="hu-HU" b="1" i="1" dirty="0">
                <a:latin typeface="Aptos" panose="020B0004020202020204" pitchFamily="34" charset="0"/>
                <a:cs typeface="Arial" panose="020B0604020202020204" pitchFamily="34" charset="0"/>
              </a:rPr>
              <a:t>SOIL,</a:t>
            </a:r>
          </a:p>
          <a:p>
            <a:r>
              <a:rPr lang="hu-HU" b="1" i="1" dirty="0">
                <a:latin typeface="Aptos" panose="020B0004020202020204" pitchFamily="34" charset="0"/>
                <a:cs typeface="Arial" panose="020B0604020202020204" pitchFamily="34" charset="0"/>
              </a:rPr>
              <a:t>WEATHER,</a:t>
            </a:r>
          </a:p>
          <a:p>
            <a:r>
              <a:rPr lang="hu-HU" b="1" i="1" dirty="0">
                <a:latin typeface="Aptos" panose="020B0004020202020204" pitchFamily="34" charset="0"/>
                <a:cs typeface="Arial" panose="020B0604020202020204" pitchFamily="34" charset="0"/>
              </a:rPr>
              <a:t>PARNERSHIPS,</a:t>
            </a:r>
          </a:p>
          <a:p>
            <a:r>
              <a:rPr lang="hu-HU" b="1" i="1" dirty="0">
                <a:latin typeface="Aptos" panose="020B0004020202020204" pitchFamily="34" charset="0"/>
                <a:cs typeface="Arial" panose="020B0604020202020204" pitchFamily="34" charset="0"/>
              </a:rPr>
              <a:t>GOVERNMENTS.</a:t>
            </a:r>
          </a:p>
        </p:txBody>
      </p:sp>
      <p:sp>
        <p:nvSpPr>
          <p:cNvPr id="2" name="Szövegdoboz 1">
            <a:extLst>
              <a:ext uri="{FF2B5EF4-FFF2-40B4-BE49-F238E27FC236}">
                <a16:creationId xmlns:a16="http://schemas.microsoft.com/office/drawing/2014/main" id="{B781E4BD-AFBE-1103-3A30-8C1A583F12A9}"/>
              </a:ext>
            </a:extLst>
          </p:cNvPr>
          <p:cNvSpPr txBox="1"/>
          <p:nvPr/>
        </p:nvSpPr>
        <p:spPr>
          <a:xfrm>
            <a:off x="3850381" y="247135"/>
            <a:ext cx="3177921" cy="5909310"/>
          </a:xfrm>
          <a:prstGeom prst="rect">
            <a:avLst/>
          </a:prstGeom>
          <a:noFill/>
        </p:spPr>
        <p:txBody>
          <a:bodyPr wrap="none" rtlCol="0">
            <a:spAutoFit/>
          </a:bodyPr>
          <a:lstStyle/>
          <a:p>
            <a:r>
              <a:rPr lang="en-US" b="1"/>
              <a:t>ENERGY TO WHOM?</a:t>
            </a:r>
          </a:p>
          <a:p>
            <a:endParaRPr lang="en-US" b="1" dirty="0"/>
          </a:p>
          <a:p>
            <a:r>
              <a:rPr lang="en-US" dirty="0"/>
              <a:t>FOR ROBOTS?</a:t>
            </a:r>
          </a:p>
          <a:p>
            <a:r>
              <a:rPr lang="en-US" dirty="0"/>
              <a:t>FOR AI?</a:t>
            </a:r>
          </a:p>
          <a:p>
            <a:r>
              <a:rPr lang="en-US" dirty="0"/>
              <a:t>FOR PEOPLE?</a:t>
            </a:r>
          </a:p>
          <a:p>
            <a:endParaRPr lang="en-US" dirty="0"/>
          </a:p>
          <a:p>
            <a:r>
              <a:rPr lang="en-US" b="1" dirty="0"/>
              <a:t>FOOD OR ENERGY?</a:t>
            </a:r>
          </a:p>
          <a:p>
            <a:r>
              <a:rPr lang="en-US" b="1" dirty="0"/>
              <a:t>NEED A RIGHT BALANCE</a:t>
            </a:r>
          </a:p>
          <a:p>
            <a:endParaRPr lang="en-US" dirty="0"/>
          </a:p>
          <a:p>
            <a:r>
              <a:rPr lang="en-US" dirty="0"/>
              <a:t>Water erosion</a:t>
            </a:r>
          </a:p>
          <a:p>
            <a:r>
              <a:rPr lang="en-US" dirty="0"/>
              <a:t>Wind erosion</a:t>
            </a:r>
          </a:p>
          <a:p>
            <a:r>
              <a:rPr lang="en-US" dirty="0"/>
              <a:t>SOC loss</a:t>
            </a:r>
          </a:p>
          <a:p>
            <a:r>
              <a:rPr lang="en-US" dirty="0"/>
              <a:t>Soil salinization</a:t>
            </a:r>
          </a:p>
          <a:p>
            <a:r>
              <a:rPr lang="en-US" dirty="0"/>
              <a:t>Soil acidification</a:t>
            </a:r>
          </a:p>
          <a:p>
            <a:r>
              <a:rPr lang="en-US" dirty="0"/>
              <a:t>Soil compaction</a:t>
            </a:r>
          </a:p>
          <a:p>
            <a:r>
              <a:rPr lang="en-US" dirty="0"/>
              <a:t>Soil nutrient imbalances</a:t>
            </a:r>
          </a:p>
          <a:p>
            <a:r>
              <a:rPr lang="en-US" dirty="0"/>
              <a:t>Soil pollution via pesticides</a:t>
            </a:r>
          </a:p>
          <a:p>
            <a:r>
              <a:rPr lang="en-US" dirty="0"/>
              <a:t>Soil pollution via heavy metals</a:t>
            </a:r>
          </a:p>
          <a:p>
            <a:r>
              <a:rPr lang="en-US" dirty="0"/>
              <a:t>Vegetation degradation</a:t>
            </a:r>
          </a:p>
          <a:p>
            <a:r>
              <a:rPr lang="en-US" dirty="0"/>
              <a:t>Groundwater decline</a:t>
            </a:r>
          </a:p>
          <a:p>
            <a:r>
              <a:rPr lang="en-US" dirty="0"/>
              <a:t>Aridity</a:t>
            </a:r>
          </a:p>
        </p:txBody>
      </p:sp>
      <p:sp>
        <p:nvSpPr>
          <p:cNvPr id="3" name="Szövegdoboz 2">
            <a:extLst>
              <a:ext uri="{FF2B5EF4-FFF2-40B4-BE49-F238E27FC236}">
                <a16:creationId xmlns:a16="http://schemas.microsoft.com/office/drawing/2014/main" id="{2954FA7D-2FC1-3E3C-9929-F86A14365111}"/>
              </a:ext>
            </a:extLst>
          </p:cNvPr>
          <p:cNvSpPr txBox="1"/>
          <p:nvPr/>
        </p:nvSpPr>
        <p:spPr>
          <a:xfrm>
            <a:off x="7907040" y="247465"/>
            <a:ext cx="3232295" cy="369332"/>
          </a:xfrm>
          <a:prstGeom prst="rect">
            <a:avLst/>
          </a:prstGeom>
          <a:noFill/>
        </p:spPr>
        <p:txBody>
          <a:bodyPr wrap="none" rtlCol="0">
            <a:spAutoFit/>
          </a:bodyPr>
          <a:lstStyle/>
          <a:p>
            <a:r>
              <a:rPr lang="hu-HU" b="1" dirty="0"/>
              <a:t>PLANET - PEOPLE - PRODUCT</a:t>
            </a:r>
          </a:p>
        </p:txBody>
      </p:sp>
    </p:spTree>
    <p:extLst>
      <p:ext uri="{BB962C8B-B14F-4D97-AF65-F5344CB8AC3E}">
        <p14:creationId xmlns:p14="http://schemas.microsoft.com/office/powerpoint/2010/main" val="2780684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sp>
        <p:nvSpPr>
          <p:cNvPr id="3" name="Szövegdoboz 2">
            <a:extLst>
              <a:ext uri="{FF2B5EF4-FFF2-40B4-BE49-F238E27FC236}">
                <a16:creationId xmlns:a16="http://schemas.microsoft.com/office/drawing/2014/main" id="{CF8B14E2-1022-7563-282A-23AC7548945A}"/>
              </a:ext>
            </a:extLst>
          </p:cNvPr>
          <p:cNvSpPr txBox="1"/>
          <p:nvPr/>
        </p:nvSpPr>
        <p:spPr>
          <a:xfrm>
            <a:off x="5885031" y="356678"/>
            <a:ext cx="1606209" cy="2923877"/>
          </a:xfrm>
          <a:prstGeom prst="rect">
            <a:avLst/>
          </a:prstGeom>
          <a:solidFill>
            <a:schemeClr val="accent4">
              <a:lumMod val="60000"/>
              <a:lumOff val="40000"/>
            </a:schemeClr>
          </a:solidFill>
        </p:spPr>
        <p:txBody>
          <a:bodyPr wrap="none" rtlCol="0">
            <a:spAutoFit/>
          </a:bodyPr>
          <a:lstStyle/>
          <a:p>
            <a:r>
              <a:rPr lang="hu-HU" sz="2400" dirty="0"/>
              <a:t>PLANET</a:t>
            </a:r>
          </a:p>
          <a:p>
            <a:r>
              <a:rPr lang="hu-HU" sz="2400" dirty="0"/>
              <a:t>PEOPLE</a:t>
            </a:r>
          </a:p>
          <a:p>
            <a:r>
              <a:rPr lang="hu-HU" sz="2400" dirty="0"/>
              <a:t>PRODUCT</a:t>
            </a:r>
          </a:p>
          <a:p>
            <a:r>
              <a:rPr lang="hu-HU" sz="4000" dirty="0"/>
              <a:t>&amp;</a:t>
            </a:r>
            <a:endParaRPr lang="hu-HU" sz="2400" dirty="0"/>
          </a:p>
          <a:p>
            <a:r>
              <a:rPr lang="hu-HU" sz="2400" dirty="0"/>
              <a:t>PROFIT</a:t>
            </a:r>
          </a:p>
          <a:p>
            <a:r>
              <a:rPr lang="hu-HU" sz="2400" dirty="0"/>
              <a:t>POWER</a:t>
            </a:r>
          </a:p>
          <a:p>
            <a:r>
              <a:rPr lang="hu-HU" sz="2400" dirty="0"/>
              <a:t>PARTNERS</a:t>
            </a:r>
          </a:p>
        </p:txBody>
      </p:sp>
      <p:pic>
        <p:nvPicPr>
          <p:cNvPr id="6" name="Kép 5" descr="A képen ruházat, öltöny, ember, repülőgép látható&#10;&#10;Automatikusan generált leírás">
            <a:extLst>
              <a:ext uri="{FF2B5EF4-FFF2-40B4-BE49-F238E27FC236}">
                <a16:creationId xmlns:a16="http://schemas.microsoft.com/office/drawing/2014/main" id="{DADFFFAA-3429-0F6F-E3D4-80F544583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387" y="332777"/>
            <a:ext cx="4135829" cy="5836564"/>
          </a:xfrm>
          <a:prstGeom prst="rect">
            <a:avLst/>
          </a:prstGeom>
        </p:spPr>
      </p:pic>
      <p:pic>
        <p:nvPicPr>
          <p:cNvPr id="9" name="Kép 8">
            <a:extLst>
              <a:ext uri="{FF2B5EF4-FFF2-40B4-BE49-F238E27FC236}">
                <a16:creationId xmlns:a16="http://schemas.microsoft.com/office/drawing/2014/main" id="{B4D52028-0331-950A-7F6D-6D99A559DD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784" y="2153266"/>
            <a:ext cx="5320100" cy="4029952"/>
          </a:xfrm>
          <a:prstGeom prst="rect">
            <a:avLst/>
          </a:prstGeom>
          <a:noFill/>
          <a:ln>
            <a:noFill/>
          </a:ln>
        </p:spPr>
      </p:pic>
      <p:sp>
        <p:nvSpPr>
          <p:cNvPr id="14" name="Téglalap 13">
            <a:extLst>
              <a:ext uri="{FF2B5EF4-FFF2-40B4-BE49-F238E27FC236}">
                <a16:creationId xmlns:a16="http://schemas.microsoft.com/office/drawing/2014/main" id="{04B218B0-836B-CDAC-5841-45AC954F9DE8}"/>
              </a:ext>
            </a:extLst>
          </p:cNvPr>
          <p:cNvSpPr/>
          <p:nvPr/>
        </p:nvSpPr>
        <p:spPr>
          <a:xfrm>
            <a:off x="5885031" y="3511827"/>
            <a:ext cx="1603324" cy="2585323"/>
          </a:xfrm>
          <a:prstGeom prst="rect">
            <a:avLst/>
          </a:prstGeom>
          <a:noFill/>
        </p:spPr>
        <p:txBody>
          <a:bodyPr wrap="none" lIns="91440" tIns="45720" rIns="91440" bIns="45720">
            <a:spAutoFit/>
          </a:bodyPr>
          <a:lstStyle/>
          <a:p>
            <a:pPr algn="ctr"/>
            <a:r>
              <a:rPr lang="hu-HU" sz="5400" b="1" spc="50" dirty="0">
                <a:ln w="9525" cmpd="sng">
                  <a:solidFill>
                    <a:schemeClr val="accent1"/>
                  </a:solidFill>
                  <a:prstDash val="solid"/>
                </a:ln>
                <a:solidFill>
                  <a:srgbClr val="70AD47">
                    <a:tint val="1000"/>
                  </a:srgbClr>
                </a:solidFill>
                <a:effectLst>
                  <a:glow rad="38100">
                    <a:schemeClr val="accent1">
                      <a:alpha val="40000"/>
                    </a:schemeClr>
                  </a:glow>
                </a:effectLst>
              </a:rPr>
              <a:t>SDG</a:t>
            </a:r>
          </a:p>
          <a:p>
            <a:pPr algn="ctr"/>
            <a:r>
              <a:rPr lang="hu-HU"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ESG</a:t>
            </a:r>
          </a:p>
          <a:p>
            <a:pPr algn="ctr"/>
            <a:r>
              <a:rPr lang="hu-HU" sz="5400" b="1" spc="50" dirty="0">
                <a:ln w="9525" cmpd="sng">
                  <a:solidFill>
                    <a:schemeClr val="accent1"/>
                  </a:solidFill>
                  <a:prstDash val="solid"/>
                </a:ln>
                <a:solidFill>
                  <a:srgbClr val="70AD47">
                    <a:tint val="1000"/>
                  </a:srgbClr>
                </a:solidFill>
                <a:effectLst>
                  <a:glow rad="38100">
                    <a:schemeClr val="accent1">
                      <a:alpha val="40000"/>
                    </a:schemeClr>
                  </a:glow>
                </a:effectLst>
              </a:rPr>
              <a:t>EEO</a:t>
            </a:r>
            <a:endParaRPr lang="hu-HU"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 name="Kép 3">
            <a:extLst>
              <a:ext uri="{FF2B5EF4-FFF2-40B4-BE49-F238E27FC236}">
                <a16:creationId xmlns:a16="http://schemas.microsoft.com/office/drawing/2014/main" id="{9FF04462-CD39-807C-A78C-F7A0BF1A8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358" y="345738"/>
            <a:ext cx="1923357" cy="1926960"/>
          </a:xfrm>
          <a:prstGeom prst="rect">
            <a:avLst/>
          </a:prstGeom>
        </p:spPr>
      </p:pic>
      <p:pic>
        <p:nvPicPr>
          <p:cNvPr id="12" name="Kép 11" descr="A képen Betűtípus, embléma, szimbólum, Grafika látható&#10;&#10;Automatikusan generált leírás">
            <a:extLst>
              <a:ext uri="{FF2B5EF4-FFF2-40B4-BE49-F238E27FC236}">
                <a16:creationId xmlns:a16="http://schemas.microsoft.com/office/drawing/2014/main" id="{66BF26E0-D997-1DDF-2F99-EA63075059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5708" y="337145"/>
            <a:ext cx="1155651" cy="1147527"/>
          </a:xfrm>
          <a:prstGeom prst="rect">
            <a:avLst/>
          </a:prstGeom>
        </p:spPr>
      </p:pic>
      <p:sp>
        <p:nvSpPr>
          <p:cNvPr id="10" name="Szövegdoboz 9">
            <a:extLst>
              <a:ext uri="{FF2B5EF4-FFF2-40B4-BE49-F238E27FC236}">
                <a16:creationId xmlns:a16="http://schemas.microsoft.com/office/drawing/2014/main" id="{27817751-DB7A-9238-1559-78DB63E46E34}"/>
              </a:ext>
            </a:extLst>
          </p:cNvPr>
          <p:cNvSpPr txBox="1"/>
          <p:nvPr/>
        </p:nvSpPr>
        <p:spPr>
          <a:xfrm>
            <a:off x="2523031" y="1600594"/>
            <a:ext cx="1193212" cy="523220"/>
          </a:xfrm>
          <a:prstGeom prst="rect">
            <a:avLst/>
          </a:prstGeom>
          <a:noFill/>
        </p:spPr>
        <p:txBody>
          <a:bodyPr wrap="none" rtlCol="0">
            <a:spAutoFit/>
          </a:bodyPr>
          <a:lstStyle/>
          <a:p>
            <a:pPr algn="ctr"/>
            <a:r>
              <a:rPr lang="hu-HU" sz="1400" dirty="0"/>
              <a:t>E.T. FUND</a:t>
            </a:r>
          </a:p>
          <a:p>
            <a:pPr algn="ctr"/>
            <a:r>
              <a:rPr lang="hu-HU" sz="1400" dirty="0"/>
              <a:t>LUXEMBURG</a:t>
            </a:r>
          </a:p>
        </p:txBody>
      </p:sp>
    </p:spTree>
    <p:extLst>
      <p:ext uri="{BB962C8B-B14F-4D97-AF65-F5344CB8AC3E}">
        <p14:creationId xmlns:p14="http://schemas.microsoft.com/office/powerpoint/2010/main" val="149083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sp>
        <p:nvSpPr>
          <p:cNvPr id="9" name="Szövegdoboz 8">
            <a:extLst>
              <a:ext uri="{FF2B5EF4-FFF2-40B4-BE49-F238E27FC236}">
                <a16:creationId xmlns:a16="http://schemas.microsoft.com/office/drawing/2014/main" id="{9A9464BD-0AD7-F6AA-60EA-475468D45106}"/>
              </a:ext>
            </a:extLst>
          </p:cNvPr>
          <p:cNvSpPr txBox="1"/>
          <p:nvPr/>
        </p:nvSpPr>
        <p:spPr>
          <a:xfrm>
            <a:off x="4818300" y="3974354"/>
            <a:ext cx="6096000" cy="378565"/>
          </a:xfrm>
          <a:prstGeom prst="rect">
            <a:avLst/>
          </a:prstGeom>
          <a:noFill/>
        </p:spPr>
        <p:txBody>
          <a:bodyPr wrap="square">
            <a:spAutoFit/>
          </a:bodyPr>
          <a:lstStyle/>
          <a:p>
            <a:pPr indent="-6985" algn="just">
              <a:lnSpc>
                <a:spcPct val="107000"/>
              </a:lnSpc>
              <a:spcAft>
                <a:spcPts val="800"/>
              </a:spcAft>
            </a:pPr>
            <a:r>
              <a:rPr lang="en-GB" sz="1800" u="sng" kern="100" dirty="0">
                <a:solidFill>
                  <a:schemeClr val="bg1"/>
                </a:solidFill>
                <a:effectLst/>
                <a:latin typeface="Aptos" panose="020B00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https://youtu.be/6nMTu6ZguOU?si=J4ghfKaoCWy8YsLP</a:t>
            </a:r>
            <a:r>
              <a:rPr lang="en-GB"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endParaRPr lang="en-GB" sz="105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p:txBody>
      </p:sp>
      <p:pic>
        <p:nvPicPr>
          <p:cNvPr id="3" name="Kép 2">
            <a:extLst>
              <a:ext uri="{FF2B5EF4-FFF2-40B4-BE49-F238E27FC236}">
                <a16:creationId xmlns:a16="http://schemas.microsoft.com/office/drawing/2014/main" id="{1F53695B-1D69-22FB-D880-56504E9B7145}"/>
              </a:ext>
            </a:extLst>
          </p:cNvPr>
          <p:cNvPicPr>
            <a:picLocks noChangeAspect="1"/>
          </p:cNvPicPr>
          <p:nvPr/>
        </p:nvPicPr>
        <p:blipFill>
          <a:blip r:embed="rId5"/>
          <a:stretch>
            <a:fillRect/>
          </a:stretch>
        </p:blipFill>
        <p:spPr>
          <a:xfrm>
            <a:off x="4261445" y="3649304"/>
            <a:ext cx="3863094" cy="2441396"/>
          </a:xfrm>
          <a:prstGeom prst="rect">
            <a:avLst/>
          </a:prstGeom>
        </p:spPr>
      </p:pic>
      <p:pic>
        <p:nvPicPr>
          <p:cNvPr id="10" name="Kép 9">
            <a:extLst>
              <a:ext uri="{FF2B5EF4-FFF2-40B4-BE49-F238E27FC236}">
                <a16:creationId xmlns:a16="http://schemas.microsoft.com/office/drawing/2014/main" id="{7126E51C-2473-73E8-C354-21E919C00E4F}"/>
              </a:ext>
            </a:extLst>
          </p:cNvPr>
          <p:cNvPicPr>
            <a:picLocks noChangeAspect="1"/>
          </p:cNvPicPr>
          <p:nvPr/>
        </p:nvPicPr>
        <p:blipFill>
          <a:blip r:embed="rId6"/>
          <a:stretch>
            <a:fillRect/>
          </a:stretch>
        </p:blipFill>
        <p:spPr>
          <a:xfrm>
            <a:off x="335280" y="3649304"/>
            <a:ext cx="3484064" cy="2418035"/>
          </a:xfrm>
          <a:prstGeom prst="rect">
            <a:avLst/>
          </a:prstGeom>
        </p:spPr>
      </p:pic>
      <p:sp>
        <p:nvSpPr>
          <p:cNvPr id="11" name="Szövegdoboz 10">
            <a:extLst>
              <a:ext uri="{FF2B5EF4-FFF2-40B4-BE49-F238E27FC236}">
                <a16:creationId xmlns:a16="http://schemas.microsoft.com/office/drawing/2014/main" id="{037CBB6F-37F1-E962-27A4-F26E07EB2E85}"/>
              </a:ext>
            </a:extLst>
          </p:cNvPr>
          <p:cNvSpPr txBox="1"/>
          <p:nvPr/>
        </p:nvSpPr>
        <p:spPr>
          <a:xfrm>
            <a:off x="267091" y="2843975"/>
            <a:ext cx="3377271" cy="646331"/>
          </a:xfrm>
          <a:prstGeom prst="rect">
            <a:avLst/>
          </a:prstGeom>
          <a:noFill/>
        </p:spPr>
        <p:txBody>
          <a:bodyPr wrap="none" rtlCol="0">
            <a:spAutoFit/>
          </a:bodyPr>
          <a:lstStyle/>
          <a:p>
            <a:r>
              <a:rPr lang="en-US" b="1" dirty="0"/>
              <a:t>Observed, controlled</a:t>
            </a:r>
          </a:p>
          <a:p>
            <a:r>
              <a:rPr lang="en-US" b="1" dirty="0"/>
              <a:t>by UNTED NATIONS</a:t>
            </a:r>
            <a:r>
              <a:rPr lang="hu-HU" b="1" dirty="0"/>
              <a:t> </a:t>
            </a:r>
            <a:r>
              <a:rPr lang="en-US" b="1" dirty="0"/>
              <a:t>since 1998</a:t>
            </a:r>
          </a:p>
        </p:txBody>
      </p:sp>
      <p:pic>
        <p:nvPicPr>
          <p:cNvPr id="16" name="Kép 15">
            <a:extLst>
              <a:ext uri="{FF2B5EF4-FFF2-40B4-BE49-F238E27FC236}">
                <a16:creationId xmlns:a16="http://schemas.microsoft.com/office/drawing/2014/main" id="{331AEDF9-F2BA-D0EC-C58F-CAE469144BA3}"/>
              </a:ext>
            </a:extLst>
          </p:cNvPr>
          <p:cNvPicPr>
            <a:picLocks noChangeAspect="1"/>
          </p:cNvPicPr>
          <p:nvPr/>
        </p:nvPicPr>
        <p:blipFill>
          <a:blip r:embed="rId7"/>
          <a:stretch>
            <a:fillRect/>
          </a:stretch>
        </p:blipFill>
        <p:spPr>
          <a:xfrm>
            <a:off x="8589373" y="3660664"/>
            <a:ext cx="3277507" cy="2418676"/>
          </a:xfrm>
          <a:prstGeom prst="rect">
            <a:avLst/>
          </a:prstGeom>
        </p:spPr>
      </p:pic>
      <p:sp>
        <p:nvSpPr>
          <p:cNvPr id="17" name="Szövegdoboz 16">
            <a:extLst>
              <a:ext uri="{FF2B5EF4-FFF2-40B4-BE49-F238E27FC236}">
                <a16:creationId xmlns:a16="http://schemas.microsoft.com/office/drawing/2014/main" id="{167AF3DA-0265-1A4E-7FD0-4B2B2506F5B5}"/>
              </a:ext>
            </a:extLst>
          </p:cNvPr>
          <p:cNvSpPr txBox="1"/>
          <p:nvPr/>
        </p:nvSpPr>
        <p:spPr>
          <a:xfrm>
            <a:off x="4578545" y="2848890"/>
            <a:ext cx="3215560" cy="646331"/>
          </a:xfrm>
          <a:prstGeom prst="rect">
            <a:avLst/>
          </a:prstGeom>
          <a:noFill/>
        </p:spPr>
        <p:txBody>
          <a:bodyPr wrap="none" rtlCol="0">
            <a:spAutoFit/>
          </a:bodyPr>
          <a:lstStyle/>
          <a:p>
            <a:r>
              <a:rPr lang="en-US" b="1" dirty="0"/>
              <a:t>Laboratories, governments,</a:t>
            </a:r>
          </a:p>
          <a:p>
            <a:r>
              <a:rPr lang="en-US" b="1" dirty="0"/>
              <a:t>Third parties tested, certified</a:t>
            </a:r>
          </a:p>
        </p:txBody>
      </p:sp>
      <p:sp>
        <p:nvSpPr>
          <p:cNvPr id="18" name="Szövegdoboz 17">
            <a:extLst>
              <a:ext uri="{FF2B5EF4-FFF2-40B4-BE49-F238E27FC236}">
                <a16:creationId xmlns:a16="http://schemas.microsoft.com/office/drawing/2014/main" id="{947F636F-3912-1B5B-7D5F-09315211ABD2}"/>
              </a:ext>
            </a:extLst>
          </p:cNvPr>
          <p:cNvSpPr txBox="1"/>
          <p:nvPr/>
        </p:nvSpPr>
        <p:spPr>
          <a:xfrm>
            <a:off x="8924420" y="2652253"/>
            <a:ext cx="2931187" cy="923330"/>
          </a:xfrm>
          <a:prstGeom prst="rect">
            <a:avLst/>
          </a:prstGeom>
          <a:noFill/>
        </p:spPr>
        <p:txBody>
          <a:bodyPr wrap="none" rtlCol="0">
            <a:spAutoFit/>
          </a:bodyPr>
          <a:lstStyle/>
          <a:p>
            <a:r>
              <a:rPr lang="en-US" b="1" dirty="0"/>
              <a:t>Fuel station successes, </a:t>
            </a:r>
          </a:p>
          <a:p>
            <a:r>
              <a:rPr lang="en-US" b="1" dirty="0"/>
              <a:t>air successes in law and</a:t>
            </a:r>
          </a:p>
          <a:p>
            <a:r>
              <a:rPr lang="en-US" b="1" dirty="0"/>
              <a:t>In zero emission programs</a:t>
            </a:r>
          </a:p>
        </p:txBody>
      </p:sp>
      <p:pic>
        <p:nvPicPr>
          <p:cNvPr id="19" name="Kép 18">
            <a:extLst>
              <a:ext uri="{FF2B5EF4-FFF2-40B4-BE49-F238E27FC236}">
                <a16:creationId xmlns:a16="http://schemas.microsoft.com/office/drawing/2014/main" id="{F19720C8-1BAC-EFD6-942C-92F776406F52}"/>
              </a:ext>
            </a:extLst>
          </p:cNvPr>
          <p:cNvPicPr>
            <a:picLocks noChangeAspect="1"/>
          </p:cNvPicPr>
          <p:nvPr/>
        </p:nvPicPr>
        <p:blipFill>
          <a:blip r:embed="rId8"/>
          <a:stretch>
            <a:fillRect/>
          </a:stretch>
        </p:blipFill>
        <p:spPr>
          <a:xfrm>
            <a:off x="8420397" y="327639"/>
            <a:ext cx="3475196" cy="2221371"/>
          </a:xfrm>
          <a:prstGeom prst="rect">
            <a:avLst/>
          </a:prstGeom>
          <a:ln>
            <a:noFill/>
          </a:ln>
          <a:effectLst>
            <a:outerShdw blurRad="292100" dist="139700" dir="2700000" algn="tl" rotWithShape="0">
              <a:srgbClr val="333333">
                <a:alpha val="65000"/>
              </a:srgbClr>
            </a:outerShdw>
          </a:effectLst>
        </p:spPr>
      </p:pic>
      <p:sp>
        <p:nvSpPr>
          <p:cNvPr id="20" name="Szövegdoboz 22">
            <a:extLst>
              <a:ext uri="{FF2B5EF4-FFF2-40B4-BE49-F238E27FC236}">
                <a16:creationId xmlns:a16="http://schemas.microsoft.com/office/drawing/2014/main" id="{DE93C280-7466-7974-F1B3-A27CD2105859}"/>
              </a:ext>
            </a:extLst>
          </p:cNvPr>
          <p:cNvSpPr txBox="1">
            <a:spLocks noChangeArrowheads="1"/>
          </p:cNvSpPr>
          <p:nvPr/>
        </p:nvSpPr>
        <p:spPr bwMode="auto">
          <a:xfrm>
            <a:off x="8547476" y="367621"/>
            <a:ext cx="32216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800" dirty="0">
                <a:solidFill>
                  <a:srgbClr val="000000"/>
                </a:solidFill>
                <a:latin typeface="HandelGotDLig" panose="020B0604030704030204" pitchFamily="34" charset="0"/>
              </a:rPr>
              <a:t>NOx -69 % </a:t>
            </a:r>
            <a:r>
              <a:rPr lang="en-GB" altLang="en-US" sz="1800" dirty="0">
                <a:solidFill>
                  <a:srgbClr val="000000"/>
                </a:solidFill>
                <a:latin typeface="HandelGotDLig" panose="020B0604030704030204" pitchFamily="34" charset="0"/>
              </a:rPr>
              <a:t>population</a:t>
            </a:r>
            <a:r>
              <a:rPr lang="hu-HU" altLang="en-US" sz="1800" dirty="0">
                <a:solidFill>
                  <a:srgbClr val="000000"/>
                </a:solidFill>
                <a:latin typeface="HandelGotDLig" panose="020B0604030704030204" pitchFamily="34" charset="0"/>
              </a:rPr>
              <a:t> +35 %</a:t>
            </a:r>
          </a:p>
          <a:p>
            <a:pPr algn="ctr">
              <a:spcBef>
                <a:spcPct val="0"/>
              </a:spcBef>
              <a:buFontTx/>
              <a:buNone/>
            </a:pPr>
            <a:r>
              <a:rPr lang="hu-HU" altLang="en-US" sz="1800" dirty="0">
                <a:solidFill>
                  <a:srgbClr val="000000"/>
                </a:solidFill>
                <a:latin typeface="HandelGotDLig" panose="020B0604030704030204" pitchFamily="34" charset="0"/>
              </a:rPr>
              <a:t>TCEQ TXLED TEXAS</a:t>
            </a:r>
            <a:endParaRPr lang="en-GB" altLang="en-US" sz="1800" dirty="0">
              <a:solidFill>
                <a:srgbClr val="000000"/>
              </a:solidFill>
              <a:latin typeface="HandelGotDLig" panose="020B0604030704030204" pitchFamily="34" charset="0"/>
            </a:endParaRPr>
          </a:p>
        </p:txBody>
      </p:sp>
      <p:pic>
        <p:nvPicPr>
          <p:cNvPr id="22" name="Kép 21">
            <a:extLst>
              <a:ext uri="{FF2B5EF4-FFF2-40B4-BE49-F238E27FC236}">
                <a16:creationId xmlns:a16="http://schemas.microsoft.com/office/drawing/2014/main" id="{81B83409-8F71-AD66-7CD2-1FB1A10869E4}"/>
              </a:ext>
            </a:extLst>
          </p:cNvPr>
          <p:cNvPicPr>
            <a:picLocks noChangeAspect="1"/>
          </p:cNvPicPr>
          <p:nvPr/>
        </p:nvPicPr>
        <p:blipFill>
          <a:blip r:embed="rId9"/>
          <a:stretch>
            <a:fillRect/>
          </a:stretch>
        </p:blipFill>
        <p:spPr>
          <a:xfrm>
            <a:off x="4818300" y="309319"/>
            <a:ext cx="3016122" cy="2254441"/>
          </a:xfrm>
          <a:prstGeom prst="rect">
            <a:avLst/>
          </a:prstGeom>
        </p:spPr>
      </p:pic>
      <p:sp>
        <p:nvSpPr>
          <p:cNvPr id="23" name="Szövegdoboz 22">
            <a:extLst>
              <a:ext uri="{FF2B5EF4-FFF2-40B4-BE49-F238E27FC236}">
                <a16:creationId xmlns:a16="http://schemas.microsoft.com/office/drawing/2014/main" id="{90638151-DBED-56B2-BFAF-01AFF9D68D45}"/>
              </a:ext>
            </a:extLst>
          </p:cNvPr>
          <p:cNvSpPr txBox="1"/>
          <p:nvPr/>
        </p:nvSpPr>
        <p:spPr>
          <a:xfrm>
            <a:off x="2531819" y="245810"/>
            <a:ext cx="2380267" cy="2585323"/>
          </a:xfrm>
          <a:prstGeom prst="rect">
            <a:avLst/>
          </a:prstGeom>
          <a:noFill/>
        </p:spPr>
        <p:txBody>
          <a:bodyPr wrap="none" rtlCol="0">
            <a:spAutoFit/>
          </a:bodyPr>
          <a:lstStyle/>
          <a:p>
            <a:r>
              <a:rPr lang="hu-HU" sz="1600" b="1" dirty="0">
                <a:solidFill>
                  <a:schemeClr val="tx2">
                    <a:lumMod val="75000"/>
                    <a:lumOff val="25000"/>
                  </a:schemeClr>
                </a:solidFill>
              </a:rPr>
              <a:t>ECO LABELLED FUEL</a:t>
            </a:r>
          </a:p>
          <a:p>
            <a:r>
              <a:rPr lang="hu-HU" sz="1600" b="1" dirty="0">
                <a:solidFill>
                  <a:schemeClr val="tx2">
                    <a:lumMod val="75000"/>
                    <a:lumOff val="25000"/>
                  </a:schemeClr>
                </a:solidFill>
              </a:rPr>
              <a:t>PRODUCT SINCE 2019</a:t>
            </a:r>
          </a:p>
          <a:p>
            <a:endParaRPr lang="hu-HU" dirty="0">
              <a:solidFill>
                <a:schemeClr val="tx2">
                  <a:lumMod val="75000"/>
                  <a:lumOff val="25000"/>
                </a:schemeClr>
              </a:solidFill>
            </a:endParaRPr>
          </a:p>
          <a:p>
            <a:r>
              <a:rPr lang="hu-HU" sz="1600" b="1" dirty="0">
                <a:solidFill>
                  <a:schemeClr val="tx2">
                    <a:lumMod val="75000"/>
                    <a:lumOff val="25000"/>
                  </a:schemeClr>
                </a:solidFill>
              </a:rPr>
              <a:t>-7% </a:t>
            </a:r>
            <a:r>
              <a:rPr lang="hu-HU" sz="1600" dirty="0">
                <a:solidFill>
                  <a:schemeClr val="tx2">
                    <a:lumMod val="75000"/>
                    <a:lumOff val="25000"/>
                  </a:schemeClr>
                </a:solidFill>
              </a:rPr>
              <a:t>CO2, GHG, FUEL</a:t>
            </a:r>
          </a:p>
          <a:p>
            <a:r>
              <a:rPr lang="hu-HU" sz="1600" dirty="0">
                <a:solidFill>
                  <a:schemeClr val="tx2">
                    <a:lumMod val="75000"/>
                    <a:lumOff val="25000"/>
                  </a:schemeClr>
                </a:solidFill>
              </a:rPr>
              <a:t>CONSUMPTION</a:t>
            </a:r>
          </a:p>
          <a:p>
            <a:endParaRPr lang="hu-HU" sz="1600" dirty="0">
              <a:solidFill>
                <a:schemeClr val="tx2">
                  <a:lumMod val="75000"/>
                  <a:lumOff val="25000"/>
                </a:schemeClr>
              </a:solidFill>
            </a:endParaRPr>
          </a:p>
          <a:p>
            <a:r>
              <a:rPr lang="hu-HU" sz="1600" b="1" dirty="0">
                <a:solidFill>
                  <a:schemeClr val="tx2">
                    <a:lumMod val="75000"/>
                    <a:lumOff val="25000"/>
                  </a:schemeClr>
                </a:solidFill>
              </a:rPr>
              <a:t>7% </a:t>
            </a:r>
            <a:r>
              <a:rPr lang="hu-HU" sz="1600" dirty="0">
                <a:solidFill>
                  <a:schemeClr val="tx2">
                    <a:lumMod val="75000"/>
                    <a:lumOff val="25000"/>
                  </a:schemeClr>
                </a:solidFill>
              </a:rPr>
              <a:t>ENERGY EFFICIENCY</a:t>
            </a:r>
          </a:p>
          <a:p>
            <a:endParaRPr lang="hu-HU" sz="1600" dirty="0">
              <a:solidFill>
                <a:schemeClr val="tx2">
                  <a:lumMod val="75000"/>
                  <a:lumOff val="25000"/>
                </a:schemeClr>
              </a:solidFill>
            </a:endParaRPr>
          </a:p>
          <a:p>
            <a:r>
              <a:rPr lang="hu-HU" sz="1600" b="1" dirty="0">
                <a:solidFill>
                  <a:schemeClr val="tx2">
                    <a:lumMod val="75000"/>
                    <a:lumOff val="25000"/>
                  </a:schemeClr>
                </a:solidFill>
              </a:rPr>
              <a:t>-30% </a:t>
            </a:r>
            <a:r>
              <a:rPr lang="hu-HU" sz="1600" dirty="0">
                <a:solidFill>
                  <a:schemeClr val="tx2">
                    <a:lumMod val="75000"/>
                    <a:lumOff val="25000"/>
                  </a:schemeClr>
                </a:solidFill>
              </a:rPr>
              <a:t>BLACK CARBON</a:t>
            </a:r>
          </a:p>
          <a:p>
            <a:r>
              <a:rPr lang="hu-HU" sz="1600" dirty="0">
                <a:solidFill>
                  <a:schemeClr val="tx2">
                    <a:lumMod val="75000"/>
                    <a:lumOff val="25000"/>
                  </a:schemeClr>
                </a:solidFill>
              </a:rPr>
              <a:t>PARTICULAR MATTER</a:t>
            </a:r>
          </a:p>
        </p:txBody>
      </p:sp>
    </p:spTree>
    <p:extLst>
      <p:ext uri="{BB962C8B-B14F-4D97-AF65-F5344CB8AC3E}">
        <p14:creationId xmlns:p14="http://schemas.microsoft.com/office/powerpoint/2010/main" val="4035227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sp>
        <p:nvSpPr>
          <p:cNvPr id="9" name="Szövegdoboz 8">
            <a:extLst>
              <a:ext uri="{FF2B5EF4-FFF2-40B4-BE49-F238E27FC236}">
                <a16:creationId xmlns:a16="http://schemas.microsoft.com/office/drawing/2014/main" id="{9A9464BD-0AD7-F6AA-60EA-475468D45106}"/>
              </a:ext>
            </a:extLst>
          </p:cNvPr>
          <p:cNvSpPr txBox="1"/>
          <p:nvPr/>
        </p:nvSpPr>
        <p:spPr>
          <a:xfrm>
            <a:off x="4818300" y="3974354"/>
            <a:ext cx="6096000" cy="378565"/>
          </a:xfrm>
          <a:prstGeom prst="rect">
            <a:avLst/>
          </a:prstGeom>
          <a:noFill/>
        </p:spPr>
        <p:txBody>
          <a:bodyPr wrap="square">
            <a:spAutoFit/>
          </a:bodyPr>
          <a:lstStyle/>
          <a:p>
            <a:pPr indent="-6985" algn="just">
              <a:lnSpc>
                <a:spcPct val="107000"/>
              </a:lnSpc>
              <a:spcAft>
                <a:spcPts val="800"/>
              </a:spcAft>
            </a:pPr>
            <a:r>
              <a:rPr lang="en-GB" sz="1800" u="sng" kern="100" dirty="0">
                <a:solidFill>
                  <a:schemeClr val="bg1"/>
                </a:solidFill>
                <a:effectLst/>
                <a:latin typeface="Aptos" panose="020B00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https://youtu.be/6nMTu6ZguOU?si=J4ghfKaoCWy8YsLP</a:t>
            </a:r>
            <a:r>
              <a:rPr lang="en-GB"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endParaRPr lang="en-GB" sz="105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p:txBody>
      </p:sp>
      <p:graphicFrame>
        <p:nvGraphicFramePr>
          <p:cNvPr id="2" name="Objektum 1">
            <a:extLst>
              <a:ext uri="{FF2B5EF4-FFF2-40B4-BE49-F238E27FC236}">
                <a16:creationId xmlns:a16="http://schemas.microsoft.com/office/drawing/2014/main" id="{434A9A5B-D65D-5C38-439A-9468B5B0B0A7}"/>
              </a:ext>
            </a:extLst>
          </p:cNvPr>
          <p:cNvGraphicFramePr>
            <a:graphicFrameLocks noChangeAspect="1"/>
          </p:cNvGraphicFramePr>
          <p:nvPr>
            <p:extLst>
              <p:ext uri="{D42A27DB-BD31-4B8C-83A1-F6EECF244321}">
                <p14:modId xmlns:p14="http://schemas.microsoft.com/office/powerpoint/2010/main" val="2684210215"/>
              </p:ext>
            </p:extLst>
          </p:nvPr>
        </p:nvGraphicFramePr>
        <p:xfrm>
          <a:off x="2987891" y="1170465"/>
          <a:ext cx="8835030" cy="4852324"/>
        </p:xfrm>
        <a:graphic>
          <a:graphicData uri="http://schemas.openxmlformats.org/presentationml/2006/ole">
            <mc:AlternateContent xmlns:mc="http://schemas.openxmlformats.org/markup-compatibility/2006">
              <mc:Choice xmlns:v="urn:schemas-microsoft-com:vml" Requires="v">
                <p:oleObj name="CorelDRAW" r:id="rId5" imgW="3839024" imgH="2107692" progId="CorelDraw.Graphic.23">
                  <p:embed/>
                </p:oleObj>
              </mc:Choice>
              <mc:Fallback>
                <p:oleObj name="CorelDRAW" r:id="rId5" imgW="3839024" imgH="2107692" progId="CorelDraw.Graphic.23">
                  <p:embed/>
                  <p:pic>
                    <p:nvPicPr>
                      <p:cNvPr id="0" name=""/>
                      <p:cNvPicPr/>
                      <p:nvPr/>
                    </p:nvPicPr>
                    <p:blipFill>
                      <a:blip r:embed="rId6"/>
                      <a:stretch>
                        <a:fillRect/>
                      </a:stretch>
                    </p:blipFill>
                    <p:spPr>
                      <a:xfrm>
                        <a:off x="2987891" y="1170465"/>
                        <a:ext cx="8835030" cy="4852324"/>
                      </a:xfrm>
                      <a:prstGeom prst="rect">
                        <a:avLst/>
                      </a:prstGeom>
                    </p:spPr>
                  </p:pic>
                </p:oleObj>
              </mc:Fallback>
            </mc:AlternateContent>
          </a:graphicData>
        </a:graphic>
      </p:graphicFrame>
      <p:sp>
        <p:nvSpPr>
          <p:cNvPr id="3" name="Szövegdoboz 2">
            <a:extLst>
              <a:ext uri="{FF2B5EF4-FFF2-40B4-BE49-F238E27FC236}">
                <a16:creationId xmlns:a16="http://schemas.microsoft.com/office/drawing/2014/main" id="{7C5C1907-4600-2C3C-7F93-9EB220B539CD}"/>
              </a:ext>
            </a:extLst>
          </p:cNvPr>
          <p:cNvSpPr txBox="1"/>
          <p:nvPr/>
        </p:nvSpPr>
        <p:spPr>
          <a:xfrm>
            <a:off x="3012846" y="247135"/>
            <a:ext cx="9078767" cy="923330"/>
          </a:xfrm>
          <a:prstGeom prst="rect">
            <a:avLst/>
          </a:prstGeom>
          <a:noFill/>
        </p:spPr>
        <p:txBody>
          <a:bodyPr wrap="none" rtlCol="0">
            <a:spAutoFit/>
          </a:bodyPr>
          <a:lstStyle/>
          <a:p>
            <a:r>
              <a:rPr lang="en-US"/>
              <a:t>Strong is the hydrocarbon chain BETWEN 15°C AND 21°C in fuels, over and below are</a:t>
            </a:r>
          </a:p>
          <a:p>
            <a:r>
              <a:rPr lang="en-US" dirty="0"/>
              <a:t>weaker usually, what influence the direct sunlight, humidity, air pressure, chamber and</a:t>
            </a:r>
          </a:p>
          <a:p>
            <a:r>
              <a:rPr lang="en-US" dirty="0"/>
              <a:t>pipe pressure, ingredients, additives, bio content, bio type, bio rate, age of the bio content </a:t>
            </a:r>
          </a:p>
        </p:txBody>
      </p:sp>
      <p:sp>
        <p:nvSpPr>
          <p:cNvPr id="4" name="Szövegdoboz 3">
            <a:extLst>
              <a:ext uri="{FF2B5EF4-FFF2-40B4-BE49-F238E27FC236}">
                <a16:creationId xmlns:a16="http://schemas.microsoft.com/office/drawing/2014/main" id="{1A8FFA3F-29C8-3137-9B6B-9B6D3D1D3270}"/>
              </a:ext>
            </a:extLst>
          </p:cNvPr>
          <p:cNvSpPr txBox="1"/>
          <p:nvPr/>
        </p:nvSpPr>
        <p:spPr>
          <a:xfrm>
            <a:off x="266281" y="2476022"/>
            <a:ext cx="2887137" cy="3600986"/>
          </a:xfrm>
          <a:prstGeom prst="rect">
            <a:avLst/>
          </a:prstGeom>
          <a:noFill/>
        </p:spPr>
        <p:txBody>
          <a:bodyPr wrap="none" rtlCol="0">
            <a:spAutoFit/>
          </a:bodyPr>
          <a:lstStyle/>
          <a:p>
            <a:r>
              <a:rPr lang="en-US" b="1"/>
              <a:t>Able to reduce </a:t>
            </a:r>
          </a:p>
          <a:p>
            <a:r>
              <a:rPr lang="en-US" b="1" dirty="0"/>
              <a:t>the Stress Affects, </a:t>
            </a:r>
          </a:p>
          <a:p>
            <a:r>
              <a:rPr lang="en-US" b="1" dirty="0"/>
              <a:t>brakes those, </a:t>
            </a:r>
          </a:p>
          <a:p>
            <a:r>
              <a:rPr lang="en-US" b="1" dirty="0"/>
              <a:t>stops those.</a:t>
            </a:r>
          </a:p>
          <a:p>
            <a:endParaRPr lang="en-US" b="1" dirty="0"/>
          </a:p>
          <a:p>
            <a:r>
              <a:rPr lang="en-US" sz="1600" b="1" dirty="0"/>
              <a:t>What’s more repairs, fixes,</a:t>
            </a:r>
          </a:p>
          <a:p>
            <a:r>
              <a:rPr lang="en-US" sz="1600" b="1" dirty="0"/>
              <a:t>Re-refines, renew the bad,</a:t>
            </a:r>
          </a:p>
          <a:p>
            <a:r>
              <a:rPr lang="en-US" sz="1600" b="1" dirty="0"/>
              <a:t>watered, black colored fuels.</a:t>
            </a:r>
          </a:p>
          <a:p>
            <a:endParaRPr lang="en-US" b="1" dirty="0"/>
          </a:p>
          <a:p>
            <a:r>
              <a:rPr lang="en-US" b="1" dirty="0"/>
              <a:t>Circular economy</a:t>
            </a:r>
          </a:p>
          <a:p>
            <a:r>
              <a:rPr lang="en-US" b="1" dirty="0"/>
              <a:t>Instead of </a:t>
            </a:r>
          </a:p>
          <a:p>
            <a:r>
              <a:rPr lang="en-US" b="1" dirty="0"/>
              <a:t>hazardous waste,</a:t>
            </a:r>
          </a:p>
          <a:p>
            <a:r>
              <a:rPr lang="en-US" b="1" dirty="0"/>
              <a:t>So, sustainable.</a:t>
            </a:r>
          </a:p>
        </p:txBody>
      </p:sp>
      <p:sp>
        <p:nvSpPr>
          <p:cNvPr id="11" name="Szövegdoboz 10">
            <a:extLst>
              <a:ext uri="{FF2B5EF4-FFF2-40B4-BE49-F238E27FC236}">
                <a16:creationId xmlns:a16="http://schemas.microsoft.com/office/drawing/2014/main" id="{5A6C090C-E6F8-B165-1458-5FFAE4BF512E}"/>
              </a:ext>
            </a:extLst>
          </p:cNvPr>
          <p:cNvSpPr txBox="1"/>
          <p:nvPr/>
        </p:nvSpPr>
        <p:spPr>
          <a:xfrm>
            <a:off x="4099792" y="1778773"/>
            <a:ext cx="6096000" cy="3908762"/>
          </a:xfrm>
          <a:prstGeom prst="rect">
            <a:avLst/>
          </a:prstGeom>
          <a:noFill/>
        </p:spPr>
        <p:txBody>
          <a:bodyPr wrap="square">
            <a:spAutoFit/>
          </a:bodyPr>
          <a:lstStyle/>
          <a:p>
            <a:endParaRPr lang="hu-HU" sz="2400" dirty="0">
              <a:solidFill>
                <a:schemeClr val="bg1"/>
              </a:solidFill>
            </a:endParaRPr>
          </a:p>
          <a:p>
            <a:pPr algn="r"/>
            <a:r>
              <a:rPr lang="hu-HU" sz="2400" dirty="0">
                <a:solidFill>
                  <a:schemeClr val="bg1"/>
                </a:solidFill>
              </a:rPr>
              <a:t>                     </a:t>
            </a:r>
            <a:r>
              <a:rPr lang="hu-HU" sz="2000" dirty="0">
                <a:solidFill>
                  <a:schemeClr val="bg1"/>
                </a:solidFill>
              </a:rPr>
              <a:t>CONDENSED WATER </a:t>
            </a:r>
          </a:p>
          <a:p>
            <a:pPr algn="r"/>
            <a:r>
              <a:rPr lang="hu-HU" sz="2000" dirty="0">
                <a:solidFill>
                  <a:schemeClr val="bg1"/>
                </a:solidFill>
              </a:rPr>
              <a:t>                           RUSTING</a:t>
            </a:r>
          </a:p>
          <a:p>
            <a:pPr algn="r"/>
            <a:r>
              <a:rPr lang="hu-HU" sz="2000" dirty="0">
                <a:solidFill>
                  <a:schemeClr val="bg1"/>
                </a:solidFill>
              </a:rPr>
              <a:t>                                 ACIDIFICATION</a:t>
            </a:r>
          </a:p>
          <a:p>
            <a:pPr algn="r"/>
            <a:r>
              <a:rPr lang="hu-HU" sz="2000" dirty="0">
                <a:solidFill>
                  <a:schemeClr val="bg1"/>
                </a:solidFill>
              </a:rPr>
              <a:t>                               SALIVATION                          </a:t>
            </a:r>
          </a:p>
          <a:p>
            <a:pPr algn="r"/>
            <a:r>
              <a:rPr lang="hu-HU" sz="2000" dirty="0">
                <a:solidFill>
                  <a:schemeClr val="bg1"/>
                </a:solidFill>
              </a:rPr>
              <a:t>BACTERIALYSIS</a:t>
            </a:r>
          </a:p>
          <a:p>
            <a:pPr algn="r"/>
            <a:r>
              <a:rPr lang="hu-HU" sz="2000" dirty="0">
                <a:solidFill>
                  <a:schemeClr val="bg1"/>
                </a:solidFill>
              </a:rPr>
              <a:t>GELATINIZATION</a:t>
            </a:r>
          </a:p>
          <a:p>
            <a:pPr algn="r"/>
            <a:r>
              <a:rPr lang="hu-HU" sz="2000" dirty="0">
                <a:solidFill>
                  <a:schemeClr val="bg1"/>
                </a:solidFill>
              </a:rPr>
              <a:t>                                   THICKENING</a:t>
            </a:r>
          </a:p>
          <a:p>
            <a:pPr algn="r"/>
            <a:r>
              <a:rPr lang="hu-HU" sz="2000" dirty="0">
                <a:solidFill>
                  <a:schemeClr val="bg1"/>
                </a:solidFill>
              </a:rPr>
              <a:t>                             CLOUDING</a:t>
            </a:r>
          </a:p>
          <a:p>
            <a:pPr algn="r"/>
            <a:r>
              <a:rPr lang="hu-HU" sz="2000" dirty="0">
                <a:solidFill>
                  <a:schemeClr val="bg1"/>
                </a:solidFill>
              </a:rPr>
              <a:t>                              SEDIMENTATION</a:t>
            </a:r>
          </a:p>
          <a:p>
            <a:pPr algn="r"/>
            <a:r>
              <a:rPr lang="hu-HU" sz="2000" dirty="0">
                <a:solidFill>
                  <a:schemeClr val="bg1"/>
                </a:solidFill>
              </a:rPr>
              <a:t>DEPOSIT,</a:t>
            </a:r>
          </a:p>
          <a:p>
            <a:pPr algn="r"/>
            <a:r>
              <a:rPr lang="hu-HU" sz="2000" dirty="0">
                <a:solidFill>
                  <a:schemeClr val="bg1"/>
                </a:solidFill>
              </a:rPr>
              <a:t>SLUDGE</a:t>
            </a:r>
          </a:p>
        </p:txBody>
      </p:sp>
      <p:pic>
        <p:nvPicPr>
          <p:cNvPr id="13" name="Kép 12">
            <a:extLst>
              <a:ext uri="{FF2B5EF4-FFF2-40B4-BE49-F238E27FC236}">
                <a16:creationId xmlns:a16="http://schemas.microsoft.com/office/drawing/2014/main" id="{3E823B3E-170B-80C4-74AE-90F60335F6C1}"/>
              </a:ext>
            </a:extLst>
          </p:cNvPr>
          <p:cNvPicPr>
            <a:picLocks noChangeAspect="1"/>
          </p:cNvPicPr>
          <p:nvPr/>
        </p:nvPicPr>
        <p:blipFill>
          <a:blip r:embed="rId7"/>
          <a:stretch>
            <a:fillRect/>
          </a:stretch>
        </p:blipFill>
        <p:spPr>
          <a:xfrm>
            <a:off x="3012846" y="1174075"/>
            <a:ext cx="4148768" cy="1408978"/>
          </a:xfrm>
          <a:prstGeom prst="roundRect">
            <a:avLst>
              <a:gd name="adj" fmla="val 16667"/>
            </a:avLst>
          </a:prstGeom>
          <a:ln>
            <a:noFill/>
          </a:ln>
          <a:effectLst>
            <a:outerShdw blurRad="76200" dist="38100" dir="7800000" algn="tl" rotWithShape="0">
              <a:srgbClr val="000000">
                <a:alpha val="40000"/>
              </a:srgbClr>
            </a:outerShdw>
            <a:softEdge rad="101600"/>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Kép 13">
            <a:extLst>
              <a:ext uri="{FF2B5EF4-FFF2-40B4-BE49-F238E27FC236}">
                <a16:creationId xmlns:a16="http://schemas.microsoft.com/office/drawing/2014/main" id="{05FFBE02-64FC-81FF-6D3C-D58BFFA14F0A}"/>
              </a:ext>
            </a:extLst>
          </p:cNvPr>
          <p:cNvPicPr>
            <a:picLocks noChangeAspect="1"/>
          </p:cNvPicPr>
          <p:nvPr/>
        </p:nvPicPr>
        <p:blipFill>
          <a:blip r:embed="rId8"/>
          <a:stretch>
            <a:fillRect/>
          </a:stretch>
        </p:blipFill>
        <p:spPr>
          <a:xfrm>
            <a:off x="3058448" y="4746522"/>
            <a:ext cx="1979225" cy="1120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Kép 16">
            <a:extLst>
              <a:ext uri="{FF2B5EF4-FFF2-40B4-BE49-F238E27FC236}">
                <a16:creationId xmlns:a16="http://schemas.microsoft.com/office/drawing/2014/main" id="{C9BD984B-4DBB-6829-1E84-339DC372FAAA}"/>
              </a:ext>
            </a:extLst>
          </p:cNvPr>
          <p:cNvPicPr>
            <a:picLocks noChangeAspect="1"/>
          </p:cNvPicPr>
          <p:nvPr/>
        </p:nvPicPr>
        <p:blipFill>
          <a:blip r:embed="rId8"/>
          <a:stretch>
            <a:fillRect/>
          </a:stretch>
        </p:blipFill>
        <p:spPr>
          <a:xfrm>
            <a:off x="5182389" y="4746521"/>
            <a:ext cx="1979225" cy="1120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Szövegdoboz 14">
            <a:extLst>
              <a:ext uri="{FF2B5EF4-FFF2-40B4-BE49-F238E27FC236}">
                <a16:creationId xmlns:a16="http://schemas.microsoft.com/office/drawing/2014/main" id="{62472257-5DFA-C8B4-D13F-F02604A61B45}"/>
              </a:ext>
            </a:extLst>
          </p:cNvPr>
          <p:cNvSpPr txBox="1"/>
          <p:nvPr/>
        </p:nvSpPr>
        <p:spPr>
          <a:xfrm>
            <a:off x="6435089" y="5162665"/>
            <a:ext cx="723853" cy="461665"/>
          </a:xfrm>
          <a:prstGeom prst="rect">
            <a:avLst/>
          </a:prstGeom>
          <a:solidFill>
            <a:schemeClr val="bg1"/>
          </a:solidFill>
        </p:spPr>
        <p:txBody>
          <a:bodyPr wrap="none" rtlCol="0">
            <a:spAutoFit/>
          </a:bodyPr>
          <a:lstStyle/>
          <a:p>
            <a:r>
              <a:rPr lang="hu-HU" sz="2400" b="1" dirty="0">
                <a:solidFill>
                  <a:schemeClr val="accent1">
                    <a:lumMod val="75000"/>
                  </a:schemeClr>
                </a:solidFill>
              </a:rPr>
              <a:t>SAF</a:t>
            </a:r>
          </a:p>
        </p:txBody>
      </p:sp>
      <p:sp>
        <p:nvSpPr>
          <p:cNvPr id="18" name="Szövegdoboz 17">
            <a:extLst>
              <a:ext uri="{FF2B5EF4-FFF2-40B4-BE49-F238E27FC236}">
                <a16:creationId xmlns:a16="http://schemas.microsoft.com/office/drawing/2014/main" id="{9D411AD3-92E2-CFB8-EE9C-3280A9C0AC7C}"/>
              </a:ext>
            </a:extLst>
          </p:cNvPr>
          <p:cNvSpPr txBox="1"/>
          <p:nvPr/>
        </p:nvSpPr>
        <p:spPr>
          <a:xfrm>
            <a:off x="7367623" y="1413492"/>
            <a:ext cx="3610027" cy="646331"/>
          </a:xfrm>
          <a:prstGeom prst="rect">
            <a:avLst/>
          </a:prstGeom>
          <a:noFill/>
        </p:spPr>
        <p:txBody>
          <a:bodyPr wrap="none" rtlCol="0">
            <a:spAutoFit/>
          </a:bodyPr>
          <a:lstStyle/>
          <a:p>
            <a:r>
              <a:rPr lang="hu-HU" b="1" dirty="0"/>
              <a:t>FUEL CONDITIONER AGAINST OF</a:t>
            </a:r>
          </a:p>
          <a:p>
            <a:endParaRPr lang="hu-HU" b="1" dirty="0"/>
          </a:p>
        </p:txBody>
      </p:sp>
    </p:spTree>
    <p:extLst>
      <p:ext uri="{BB962C8B-B14F-4D97-AF65-F5344CB8AC3E}">
        <p14:creationId xmlns:p14="http://schemas.microsoft.com/office/powerpoint/2010/main" val="4169912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pic>
        <p:nvPicPr>
          <p:cNvPr id="3" name="Kép 2">
            <a:extLst>
              <a:ext uri="{FF2B5EF4-FFF2-40B4-BE49-F238E27FC236}">
                <a16:creationId xmlns:a16="http://schemas.microsoft.com/office/drawing/2014/main" id="{35086AE0-06B1-BA9A-DF15-95996A5307B6}"/>
              </a:ext>
            </a:extLst>
          </p:cNvPr>
          <p:cNvPicPr>
            <a:picLocks noChangeAspect="1"/>
          </p:cNvPicPr>
          <p:nvPr/>
        </p:nvPicPr>
        <p:blipFill>
          <a:blip r:embed="rId4"/>
          <a:stretch>
            <a:fillRect/>
          </a:stretch>
        </p:blipFill>
        <p:spPr>
          <a:xfrm>
            <a:off x="335280" y="3116826"/>
            <a:ext cx="3853261" cy="2837360"/>
          </a:xfrm>
          <a:prstGeom prst="rect">
            <a:avLst/>
          </a:prstGeom>
        </p:spPr>
      </p:pic>
      <p:pic>
        <p:nvPicPr>
          <p:cNvPr id="10" name="Kép 9">
            <a:extLst>
              <a:ext uri="{FF2B5EF4-FFF2-40B4-BE49-F238E27FC236}">
                <a16:creationId xmlns:a16="http://schemas.microsoft.com/office/drawing/2014/main" id="{1EF6D37F-012C-1303-CCC5-6DAAD9B0C88C}"/>
              </a:ext>
            </a:extLst>
          </p:cNvPr>
          <p:cNvPicPr>
            <a:picLocks noChangeAspect="1"/>
          </p:cNvPicPr>
          <p:nvPr/>
        </p:nvPicPr>
        <p:blipFill>
          <a:blip r:embed="rId5"/>
          <a:stretch>
            <a:fillRect/>
          </a:stretch>
        </p:blipFill>
        <p:spPr>
          <a:xfrm>
            <a:off x="4441617" y="143945"/>
            <a:ext cx="7417600" cy="5834068"/>
          </a:xfrm>
          <a:prstGeom prst="rect">
            <a:avLst/>
          </a:prstGeom>
        </p:spPr>
      </p:pic>
      <p:sp>
        <p:nvSpPr>
          <p:cNvPr id="11" name="Szövegdoboz 10">
            <a:extLst>
              <a:ext uri="{FF2B5EF4-FFF2-40B4-BE49-F238E27FC236}">
                <a16:creationId xmlns:a16="http://schemas.microsoft.com/office/drawing/2014/main" id="{23E276B6-A396-AF6E-429A-147F0B434A52}"/>
              </a:ext>
            </a:extLst>
          </p:cNvPr>
          <p:cNvSpPr txBox="1"/>
          <p:nvPr/>
        </p:nvSpPr>
        <p:spPr>
          <a:xfrm>
            <a:off x="2417917" y="193171"/>
            <a:ext cx="2009909" cy="2308324"/>
          </a:xfrm>
          <a:prstGeom prst="rect">
            <a:avLst/>
          </a:prstGeom>
          <a:noFill/>
        </p:spPr>
        <p:txBody>
          <a:bodyPr wrap="none" rtlCol="0">
            <a:spAutoFit/>
          </a:bodyPr>
          <a:lstStyle/>
          <a:p>
            <a:pPr algn="ctr"/>
            <a:r>
              <a:rPr lang="hu-HU" b="1" dirty="0"/>
              <a:t>YOUR TURN,</a:t>
            </a:r>
          </a:p>
          <a:p>
            <a:pPr algn="ctr"/>
            <a:r>
              <a:rPr lang="hu-HU" b="1" dirty="0"/>
              <a:t>RISK OR</a:t>
            </a:r>
          </a:p>
          <a:p>
            <a:pPr algn="ctr"/>
            <a:r>
              <a:rPr lang="hu-HU" b="1" dirty="0"/>
              <a:t>SUSTAINABILITY?</a:t>
            </a:r>
          </a:p>
          <a:p>
            <a:pPr algn="ctr"/>
            <a:endParaRPr lang="hu-HU" b="1" dirty="0"/>
          </a:p>
          <a:p>
            <a:pPr algn="ctr"/>
            <a:endParaRPr lang="hu-HU" b="1" dirty="0"/>
          </a:p>
          <a:p>
            <a:pPr algn="ctr"/>
            <a:r>
              <a:rPr lang="hu-HU" b="1" dirty="0"/>
              <a:t>REDUCING</a:t>
            </a:r>
          </a:p>
          <a:p>
            <a:pPr algn="ctr"/>
            <a:r>
              <a:rPr lang="hu-HU" b="1" dirty="0"/>
              <a:t>&amp;</a:t>
            </a:r>
          </a:p>
          <a:p>
            <a:pPr algn="ctr"/>
            <a:r>
              <a:rPr lang="hu-HU" b="1" dirty="0"/>
              <a:t>RECYCLING</a:t>
            </a:r>
          </a:p>
        </p:txBody>
      </p:sp>
      <p:sp>
        <p:nvSpPr>
          <p:cNvPr id="13" name="Szövegdoboz 12">
            <a:extLst>
              <a:ext uri="{FF2B5EF4-FFF2-40B4-BE49-F238E27FC236}">
                <a16:creationId xmlns:a16="http://schemas.microsoft.com/office/drawing/2014/main" id="{A13CC2CC-63E1-8325-F7A7-1550EF14B9EA}"/>
              </a:ext>
            </a:extLst>
          </p:cNvPr>
          <p:cNvSpPr txBox="1"/>
          <p:nvPr/>
        </p:nvSpPr>
        <p:spPr>
          <a:xfrm>
            <a:off x="271144" y="2654050"/>
            <a:ext cx="4163577" cy="369332"/>
          </a:xfrm>
          <a:prstGeom prst="rect">
            <a:avLst/>
          </a:prstGeom>
          <a:noFill/>
        </p:spPr>
        <p:txBody>
          <a:bodyPr wrap="none" rtlCol="0">
            <a:spAutoFit/>
          </a:bodyPr>
          <a:lstStyle/>
          <a:p>
            <a:pPr algn="ctr"/>
            <a:r>
              <a:rPr lang="hu-HU" b="1" dirty="0"/>
              <a:t>CIRCULAR ECONOMY BY GREEN PLUS</a:t>
            </a:r>
          </a:p>
        </p:txBody>
      </p:sp>
    </p:spTree>
    <p:extLst>
      <p:ext uri="{BB962C8B-B14F-4D97-AF65-F5344CB8AC3E}">
        <p14:creationId xmlns:p14="http://schemas.microsoft.com/office/powerpoint/2010/main" val="3741660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sp>
        <p:nvSpPr>
          <p:cNvPr id="14" name="Szövegdoboz 13">
            <a:extLst>
              <a:ext uri="{FF2B5EF4-FFF2-40B4-BE49-F238E27FC236}">
                <a16:creationId xmlns:a16="http://schemas.microsoft.com/office/drawing/2014/main" id="{434D52BE-D593-EE0E-4339-045529D59D07}"/>
              </a:ext>
            </a:extLst>
          </p:cNvPr>
          <p:cNvSpPr txBox="1"/>
          <p:nvPr/>
        </p:nvSpPr>
        <p:spPr>
          <a:xfrm>
            <a:off x="2695985" y="1394144"/>
            <a:ext cx="9170896" cy="1200329"/>
          </a:xfrm>
          <a:prstGeom prst="rect">
            <a:avLst/>
          </a:prstGeom>
          <a:noFill/>
        </p:spPr>
        <p:txBody>
          <a:bodyPr wrap="square" rtlCol="0">
            <a:spAutoFit/>
          </a:bodyPr>
          <a:lstStyle/>
          <a:p>
            <a:pPr algn="just"/>
            <a:r>
              <a:rPr lang="hu-HU" b="1" dirty="0"/>
              <a:t>GREEN PLUS HEALS, NURSES THE TOTAL SYSTEM FROM THE FUEL TANK TO THE EXHAUST PIPE ON VERY GENTLE, SOFTLY WAY, REDUCES THE PROBLEMS BY FUEL PARTS, SENSORS, FUEL FILTERS, DOSERS, INJECTORS, CHECK ENGINE ALARMS, DPF, GPF, SONDA, SCR, CATALYST, ADBLUE SYTEM, TURBO, EGR. ETC..</a:t>
            </a:r>
          </a:p>
        </p:txBody>
      </p:sp>
      <p:pic>
        <p:nvPicPr>
          <p:cNvPr id="3" name="Kép 2">
            <a:extLst>
              <a:ext uri="{FF2B5EF4-FFF2-40B4-BE49-F238E27FC236}">
                <a16:creationId xmlns:a16="http://schemas.microsoft.com/office/drawing/2014/main" id="{460B2EA6-E099-EE10-CA08-A047C26C2D8A}"/>
              </a:ext>
            </a:extLst>
          </p:cNvPr>
          <p:cNvPicPr>
            <a:picLocks noChangeAspect="1"/>
          </p:cNvPicPr>
          <p:nvPr/>
        </p:nvPicPr>
        <p:blipFill>
          <a:blip r:embed="rId4"/>
          <a:stretch>
            <a:fillRect/>
          </a:stretch>
        </p:blipFill>
        <p:spPr>
          <a:xfrm>
            <a:off x="335280" y="2658398"/>
            <a:ext cx="5200280" cy="3389041"/>
          </a:xfrm>
          <a:prstGeom prst="rect">
            <a:avLst/>
          </a:prstGeom>
        </p:spPr>
      </p:pic>
      <p:pic>
        <p:nvPicPr>
          <p:cNvPr id="11" name="Kép 1">
            <a:extLst>
              <a:ext uri="{FF2B5EF4-FFF2-40B4-BE49-F238E27FC236}">
                <a16:creationId xmlns:a16="http://schemas.microsoft.com/office/drawing/2014/main" id="{4F820070-5C58-CCB1-DB48-4B3616231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5560" y="239156"/>
            <a:ext cx="62950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zövegdoboz 12">
            <a:extLst>
              <a:ext uri="{FF2B5EF4-FFF2-40B4-BE49-F238E27FC236}">
                <a16:creationId xmlns:a16="http://schemas.microsoft.com/office/drawing/2014/main" id="{51E30BB7-0D71-2D13-0F1F-208DE4E1F0BD}"/>
              </a:ext>
            </a:extLst>
          </p:cNvPr>
          <p:cNvSpPr txBox="1"/>
          <p:nvPr/>
        </p:nvSpPr>
        <p:spPr>
          <a:xfrm>
            <a:off x="2695985" y="158930"/>
            <a:ext cx="2839575" cy="1107996"/>
          </a:xfrm>
          <a:prstGeom prst="rect">
            <a:avLst/>
          </a:prstGeom>
          <a:noFill/>
        </p:spPr>
        <p:txBody>
          <a:bodyPr wrap="square" rtlCol="0">
            <a:spAutoFit/>
          </a:bodyPr>
          <a:lstStyle/>
          <a:p>
            <a:r>
              <a:rPr lang="hu-HU" sz="1600" dirty="0"/>
              <a:t>SMOKE MASS REDUCTION</a:t>
            </a:r>
          </a:p>
          <a:p>
            <a:r>
              <a:rPr lang="hu-HU" sz="1600" dirty="0"/>
              <a:t>ABILITY IS BETWEEN 50% AND 99% DEPENDS ON FUEL AND ITS CARBON CONTENT</a:t>
            </a:r>
          </a:p>
        </p:txBody>
      </p:sp>
      <p:pic>
        <p:nvPicPr>
          <p:cNvPr id="17" name="Kép 16">
            <a:extLst>
              <a:ext uri="{FF2B5EF4-FFF2-40B4-BE49-F238E27FC236}">
                <a16:creationId xmlns:a16="http://schemas.microsoft.com/office/drawing/2014/main" id="{4632DAA1-ED60-5BBF-DEBA-572CB8F346F9}"/>
              </a:ext>
            </a:extLst>
          </p:cNvPr>
          <p:cNvPicPr>
            <a:picLocks noChangeAspect="1"/>
          </p:cNvPicPr>
          <p:nvPr/>
        </p:nvPicPr>
        <p:blipFill>
          <a:blip r:embed="rId6"/>
          <a:stretch>
            <a:fillRect/>
          </a:stretch>
        </p:blipFill>
        <p:spPr>
          <a:xfrm>
            <a:off x="5970897" y="2594473"/>
            <a:ext cx="5890287" cy="3452966"/>
          </a:xfrm>
          <a:prstGeom prst="rect">
            <a:avLst/>
          </a:prstGeom>
        </p:spPr>
      </p:pic>
    </p:spTree>
    <p:extLst>
      <p:ext uri="{BB962C8B-B14F-4D97-AF65-F5344CB8AC3E}">
        <p14:creationId xmlns:p14="http://schemas.microsoft.com/office/powerpoint/2010/main" val="3699599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316826"/>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359519"/>
            <a:ext cx="11181202" cy="369332"/>
          </a:xfrm>
          <a:prstGeom prst="rect">
            <a:avLst/>
          </a:prstGeom>
          <a:noFill/>
        </p:spPr>
        <p:txBody>
          <a:bodyPr wrap="none" rtlCol="0">
            <a:spAutoFit/>
          </a:bodyPr>
          <a:lstStyle/>
          <a:p>
            <a:r>
              <a:rPr lang="en-US" dirty="0">
                <a:solidFill>
                  <a:schemeClr val="bg1"/>
                </a:solidFill>
              </a:rPr>
              <a:t>VIII. INTERENEF SPLIT, 27.09/2024     PETER BIRO CLIMATE AMBASSADOR, ENERGY TRANSITION  UN PROGRAM</a:t>
            </a:r>
          </a:p>
        </p:txBody>
      </p:sp>
      <p:sp>
        <p:nvSpPr>
          <p:cNvPr id="4" name="Szövegdoboz 3">
            <a:extLst>
              <a:ext uri="{FF2B5EF4-FFF2-40B4-BE49-F238E27FC236}">
                <a16:creationId xmlns:a16="http://schemas.microsoft.com/office/drawing/2014/main" id="{92FEDDA5-E6CD-2DCD-4E3D-D04923C2558F}"/>
              </a:ext>
            </a:extLst>
          </p:cNvPr>
          <p:cNvSpPr txBox="1"/>
          <p:nvPr/>
        </p:nvSpPr>
        <p:spPr>
          <a:xfrm>
            <a:off x="3048000" y="192270"/>
            <a:ext cx="6096000" cy="378565"/>
          </a:xfrm>
          <a:prstGeom prst="rect">
            <a:avLst/>
          </a:prstGeom>
          <a:noFill/>
        </p:spPr>
        <p:txBody>
          <a:bodyPr wrap="square">
            <a:spAutoFit/>
          </a:bodyPr>
          <a:lstStyle/>
          <a:p>
            <a:pPr indent="-6985" algn="just">
              <a:lnSpc>
                <a:spcPct val="107000"/>
              </a:lnSpc>
              <a:spcAft>
                <a:spcPts val="800"/>
              </a:spcAft>
            </a:pPr>
            <a:r>
              <a:rPr lang="en-US" sz="1800" b="1" kern="100" dirty="0">
                <a:effectLst/>
                <a:latin typeface="Aptos" panose="020B0004020202020204" pitchFamily="34" charset="0"/>
                <a:ea typeface="Aptos" panose="020B0004020202020204" pitchFamily="34" charset="0"/>
                <a:cs typeface="Arial" panose="020B0604020202020204" pitchFamily="34" charset="0"/>
              </a:rPr>
              <a:t>RECOMMENDATIONS</a:t>
            </a:r>
          </a:p>
        </p:txBody>
      </p:sp>
      <p:sp>
        <p:nvSpPr>
          <p:cNvPr id="9" name="Szövegdoboz 8">
            <a:extLst>
              <a:ext uri="{FF2B5EF4-FFF2-40B4-BE49-F238E27FC236}">
                <a16:creationId xmlns:a16="http://schemas.microsoft.com/office/drawing/2014/main" id="{0A04ED11-26D1-E401-064D-BD0BA1CE513C}"/>
              </a:ext>
            </a:extLst>
          </p:cNvPr>
          <p:cNvSpPr txBox="1"/>
          <p:nvPr/>
        </p:nvSpPr>
        <p:spPr>
          <a:xfrm>
            <a:off x="5781367" y="192270"/>
            <a:ext cx="5055679" cy="646331"/>
          </a:xfrm>
          <a:prstGeom prst="rect">
            <a:avLst/>
          </a:prstGeom>
          <a:noFill/>
        </p:spPr>
        <p:txBody>
          <a:bodyPr wrap="none" rtlCol="0">
            <a:spAutoFit/>
          </a:bodyPr>
          <a:lstStyle/>
          <a:p>
            <a:r>
              <a:rPr lang="hu-HU" b="1" dirty="0">
                <a:solidFill>
                  <a:srgbClr val="FF0000"/>
                </a:solidFill>
              </a:rPr>
              <a:t>RISK VS COMFORT    </a:t>
            </a:r>
            <a:r>
              <a:rPr lang="hu-HU" b="1" dirty="0"/>
              <a:t>CHIP – BLOCK CHAIN  - AI </a:t>
            </a:r>
          </a:p>
          <a:p>
            <a:r>
              <a:rPr lang="hu-HU" b="1" dirty="0"/>
              <a:t>WILL BE REGULATED AND WELL CONTROLLED</a:t>
            </a:r>
          </a:p>
        </p:txBody>
      </p:sp>
      <p:sp>
        <p:nvSpPr>
          <p:cNvPr id="12" name="Szövegdoboz 11">
            <a:extLst>
              <a:ext uri="{FF2B5EF4-FFF2-40B4-BE49-F238E27FC236}">
                <a16:creationId xmlns:a16="http://schemas.microsoft.com/office/drawing/2014/main" id="{9531B780-8D49-781D-9181-FCADDFBC299C}"/>
              </a:ext>
            </a:extLst>
          </p:cNvPr>
          <p:cNvSpPr txBox="1"/>
          <p:nvPr/>
        </p:nvSpPr>
        <p:spPr>
          <a:xfrm>
            <a:off x="3038168" y="3530161"/>
            <a:ext cx="8818880" cy="2852063"/>
          </a:xfrm>
          <a:prstGeom prst="rect">
            <a:avLst/>
          </a:prstGeom>
          <a:noFill/>
        </p:spPr>
        <p:txBody>
          <a:bodyPr wrap="square">
            <a:spAutoFit/>
          </a:bodyPr>
          <a:lstStyle/>
          <a:p>
            <a:pPr indent="-6985" algn="just">
              <a:lnSpc>
                <a:spcPct val="107000"/>
              </a:lnSpc>
              <a:spcAft>
                <a:spcPts val="800"/>
              </a:spcAft>
            </a:pPr>
            <a:r>
              <a:rPr lang="en-US" sz="1800" b="1" kern="100">
                <a:effectLst/>
                <a:latin typeface="Aptos" panose="020B0004020202020204" pitchFamily="34" charset="0"/>
                <a:ea typeface="Aptos" panose="020B0004020202020204" pitchFamily="34" charset="0"/>
                <a:cs typeface="Arial" panose="020B0604020202020204" pitchFamily="34" charset="0"/>
              </a:rPr>
              <a:t>Find the </a:t>
            </a:r>
            <a:r>
              <a:rPr lang="en-US" sz="1800" kern="100">
                <a:effectLst/>
                <a:latin typeface="Aptos" panose="020B0004020202020204" pitchFamily="34" charset="0"/>
                <a:ea typeface="Aptos" panose="020B0004020202020204" pitchFamily="34" charset="0"/>
                <a:cs typeface="Arial" panose="020B0604020202020204" pitchFamily="34" charset="0"/>
              </a:rPr>
              <a:t>local preferred solutions by nature. </a:t>
            </a:r>
            <a:r>
              <a:rPr lang="en-US" sz="1800" kern="100" dirty="0">
                <a:effectLst/>
                <a:latin typeface="Aptos" panose="020B0004020202020204" pitchFamily="34" charset="0"/>
                <a:ea typeface="Aptos" panose="020B0004020202020204" pitchFamily="34" charset="0"/>
                <a:cs typeface="Arial" panose="020B0604020202020204" pitchFamily="34" charset="0"/>
              </a:rPr>
              <a:t>Heat pump, geothermal, hydro energy, PV, water/wave and waste, wind, dynamo systems, generators, biomass, biogas, ammonia, methane, hydrogen (combustion and cells), CO</a:t>
            </a:r>
            <a:r>
              <a:rPr lang="en-US" sz="1800" kern="100" baseline="-25000" dirty="0">
                <a:effectLst/>
                <a:latin typeface="Aptos" panose="020B0004020202020204" pitchFamily="34" charset="0"/>
                <a:ea typeface="Aptos" panose="020B0004020202020204" pitchFamily="34" charset="0"/>
                <a:cs typeface="Aptos" panose="020B0004020202020204" pitchFamily="34" charset="0"/>
              </a:rPr>
              <a:t>2 </a:t>
            </a:r>
            <a:r>
              <a:rPr lang="en-US" sz="1800" kern="100" dirty="0">
                <a:effectLst/>
                <a:latin typeface="Aptos" panose="020B0004020202020204" pitchFamily="34" charset="0"/>
                <a:ea typeface="Aptos" panose="020B0004020202020204" pitchFamily="34" charset="0"/>
                <a:cs typeface="Aptos" panose="020B0004020202020204" pitchFamily="34" charset="0"/>
              </a:rPr>
              <a:t>burning</a:t>
            </a:r>
            <a:r>
              <a:rPr lang="en-US" sz="1800" kern="100" dirty="0">
                <a:effectLst/>
                <a:latin typeface="Aptos" panose="020B0004020202020204" pitchFamily="34" charset="0"/>
                <a:ea typeface="Aptos" panose="020B0004020202020204" pitchFamily="34" charset="0"/>
                <a:cs typeface="Arial" panose="020B0604020202020204" pitchFamily="34" charset="0"/>
              </a:rPr>
              <a:t>, stone and magnetic energies, levitation technology, algae, fungous, enzyme processors, weight and </a:t>
            </a:r>
            <a:r>
              <a:rPr lang="en-US" sz="1800" kern="100" dirty="0" err="1">
                <a:effectLst/>
                <a:latin typeface="Aptos" panose="020B0004020202020204" pitchFamily="34" charset="0"/>
                <a:ea typeface="Aptos" panose="020B0004020202020204" pitchFamily="34" charset="0"/>
                <a:cs typeface="Arial" panose="020B0604020202020204" pitchFamily="34" charset="0"/>
              </a:rPr>
              <a:t>colour</a:t>
            </a:r>
            <a:r>
              <a:rPr lang="en-US" sz="1800" kern="100" dirty="0">
                <a:effectLst/>
                <a:latin typeface="Aptos" panose="020B0004020202020204" pitchFamily="34" charset="0"/>
                <a:ea typeface="Aptos" panose="020B0004020202020204" pitchFamily="34" charset="0"/>
                <a:cs typeface="Arial" panose="020B0604020202020204" pitchFamily="34" charset="0"/>
              </a:rPr>
              <a:t> changing energy, flow energy, small nuclear reactors similarly to microwave oven, etc.. and fuel/energy storage will be ensured as secondary and tertiary reserve in conventional batteries, Li, natrium, cobalt, dust, gel, water storage and in tanks too, also the gases as methane, CO</a:t>
            </a:r>
            <a:r>
              <a:rPr lang="en-US" sz="1800" kern="100" baseline="-25000" dirty="0">
                <a:effectLst/>
                <a:latin typeface="Aptos" panose="020B0004020202020204" pitchFamily="34" charset="0"/>
                <a:ea typeface="Aptos" panose="020B0004020202020204" pitchFamily="34" charset="0"/>
                <a:cs typeface="Aptos" panose="020B0004020202020204" pitchFamily="34" charset="0"/>
              </a:rPr>
              <a:t>2</a:t>
            </a:r>
            <a:r>
              <a:rPr lang="en-US" sz="1800" kern="100" dirty="0">
                <a:effectLst/>
                <a:latin typeface="Aptos" panose="020B0004020202020204" pitchFamily="34" charset="0"/>
                <a:ea typeface="Aptos" panose="020B0004020202020204" pitchFamily="34" charset="0"/>
                <a:cs typeface="Arial" panose="020B0604020202020204" pitchFamily="34" charset="0"/>
              </a:rPr>
              <a:t>, hydrogen we can use as energy storage as well. </a:t>
            </a:r>
            <a:r>
              <a:rPr lang="en-US" sz="1800" b="1" kern="100" dirty="0">
                <a:effectLst/>
                <a:latin typeface="Aptos" panose="020B0004020202020204" pitchFamily="34" charset="0"/>
                <a:ea typeface="Aptos" panose="020B0004020202020204" pitchFamily="34" charset="0"/>
                <a:cs typeface="Arial" panose="020B0604020202020204" pitchFamily="34" charset="0"/>
              </a:rPr>
              <a:t>Be responsible, use everything in harmony of the nature</a:t>
            </a:r>
            <a:r>
              <a:rPr lang="en-US" b="1" kern="100" dirty="0">
                <a:latin typeface="Aptos" panose="020B0004020202020204" pitchFamily="34" charset="0"/>
                <a:ea typeface="Aptos" panose="020B0004020202020204" pitchFamily="34" charset="0"/>
                <a:cs typeface="Arial" panose="020B0604020202020204" pitchFamily="34" charset="0"/>
              </a:rPr>
              <a:t>!</a:t>
            </a:r>
            <a:endParaRPr lang="en-US" sz="1050" b="1"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6" name="Szövegdoboz 15">
            <a:extLst>
              <a:ext uri="{FF2B5EF4-FFF2-40B4-BE49-F238E27FC236}">
                <a16:creationId xmlns:a16="http://schemas.microsoft.com/office/drawing/2014/main" id="{2A8A9AB6-0A9F-18BA-03BC-EBCF7716CC67}"/>
              </a:ext>
            </a:extLst>
          </p:cNvPr>
          <p:cNvSpPr txBox="1"/>
          <p:nvPr/>
        </p:nvSpPr>
        <p:spPr>
          <a:xfrm>
            <a:off x="238438" y="2501575"/>
            <a:ext cx="2389239" cy="2555700"/>
          </a:xfrm>
          <a:prstGeom prst="rect">
            <a:avLst/>
          </a:prstGeom>
          <a:noFill/>
        </p:spPr>
        <p:txBody>
          <a:bodyPr wrap="square">
            <a:spAutoFit/>
          </a:bodyPr>
          <a:lstStyle/>
          <a:p>
            <a:pPr indent="-6985" algn="just">
              <a:lnSpc>
                <a:spcPct val="107000"/>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Need is multilateral connections to give and receive energy between municipalities, between countries, between continents.</a:t>
            </a:r>
            <a:endParaRPr lang="en-GB" sz="1050" kern="100" dirty="0">
              <a:effectLst/>
              <a:latin typeface="Aptos" panose="020B0004020202020204" pitchFamily="34" charset="0"/>
              <a:ea typeface="Aptos" panose="020B0004020202020204" pitchFamily="34" charset="0"/>
              <a:cs typeface="Arial" panose="020B0604020202020204" pitchFamily="34" charset="0"/>
            </a:endParaRPr>
          </a:p>
          <a:p>
            <a:pPr indent="-6985" algn="just">
              <a:lnSpc>
                <a:spcPct val="107000"/>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 </a:t>
            </a:r>
            <a:endParaRPr lang="en-GB" sz="105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8" name="Szövegdoboz 17">
            <a:extLst>
              <a:ext uri="{FF2B5EF4-FFF2-40B4-BE49-F238E27FC236}">
                <a16:creationId xmlns:a16="http://schemas.microsoft.com/office/drawing/2014/main" id="{F19DEF9C-4730-BE1E-909B-4DE85DE5FF44}"/>
              </a:ext>
            </a:extLst>
          </p:cNvPr>
          <p:cNvSpPr txBox="1"/>
          <p:nvPr/>
        </p:nvSpPr>
        <p:spPr>
          <a:xfrm>
            <a:off x="208942" y="4544136"/>
            <a:ext cx="2389239" cy="1860381"/>
          </a:xfrm>
          <a:prstGeom prst="rect">
            <a:avLst/>
          </a:prstGeom>
          <a:noFill/>
        </p:spPr>
        <p:txBody>
          <a:bodyPr wrap="square">
            <a:spAutoFit/>
          </a:bodyPr>
          <a:lstStyle/>
          <a:p>
            <a:pPr indent="-6985" algn="just">
              <a:lnSpc>
                <a:spcPct val="107000"/>
              </a:lnSpc>
              <a:spcAft>
                <a:spcPts val="800"/>
              </a:spcAft>
            </a:pPr>
            <a:r>
              <a:rPr lang="en-US" b="1" kern="100" dirty="0">
                <a:latin typeface="Aptos" panose="020B0004020202020204" pitchFamily="34" charset="0"/>
                <a:ea typeface="Aptos" panose="020B0004020202020204" pitchFamily="34" charset="0"/>
                <a:cs typeface="Arial" panose="020B0604020202020204" pitchFamily="34" charset="0"/>
              </a:rPr>
              <a:t>N</a:t>
            </a:r>
            <a:r>
              <a:rPr lang="en-US" sz="1800" b="1" kern="100" dirty="0">
                <a:effectLst/>
                <a:latin typeface="Aptos" panose="020B0004020202020204" pitchFamily="34" charset="0"/>
                <a:ea typeface="Aptos" panose="020B0004020202020204" pitchFamily="34" charset="0"/>
                <a:cs typeface="Arial" panose="020B0604020202020204" pitchFamily="34" charset="0"/>
              </a:rPr>
              <a:t>eed is local energy sources and </a:t>
            </a:r>
            <a:r>
              <a:rPr lang="en-US" b="1" kern="100" dirty="0">
                <a:latin typeface="Aptos" panose="020B0004020202020204" pitchFamily="34" charset="0"/>
                <a:ea typeface="Aptos" panose="020B0004020202020204" pitchFamily="34" charset="0"/>
                <a:cs typeface="Arial" panose="020B0604020202020204" pitchFamily="34" charset="0"/>
              </a:rPr>
              <a:t>long term ability </a:t>
            </a:r>
            <a:r>
              <a:rPr lang="en-US" sz="1800" b="1" kern="100" dirty="0">
                <a:effectLst/>
                <a:latin typeface="Aptos" panose="020B0004020202020204" pitchFamily="34" charset="0"/>
                <a:ea typeface="Aptos" panose="020B0004020202020204" pitchFamily="34" charset="0"/>
                <a:cs typeface="Arial" panose="020B0604020202020204" pitchFamily="34" charset="0"/>
              </a:rPr>
              <a:t>energy storages, big capacity on safety way</a:t>
            </a:r>
            <a:r>
              <a:rPr lang="en-US" sz="1800" kern="100" dirty="0">
                <a:effectLst/>
                <a:latin typeface="Aptos" panose="020B0004020202020204" pitchFamily="34" charset="0"/>
                <a:ea typeface="Aptos" panose="020B0004020202020204" pitchFamily="34" charset="0"/>
                <a:cs typeface="Arial" panose="020B0604020202020204" pitchFamily="34" charset="0"/>
              </a:rPr>
              <a:t>.</a:t>
            </a:r>
            <a:endParaRPr lang="en-US" sz="105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20" name="Szövegdoboz 19">
            <a:extLst>
              <a:ext uri="{FF2B5EF4-FFF2-40B4-BE49-F238E27FC236}">
                <a16:creationId xmlns:a16="http://schemas.microsoft.com/office/drawing/2014/main" id="{F4169571-C8F4-BBB7-3D79-53EBA29C1752}"/>
              </a:ext>
            </a:extLst>
          </p:cNvPr>
          <p:cNvSpPr txBox="1"/>
          <p:nvPr/>
        </p:nvSpPr>
        <p:spPr>
          <a:xfrm>
            <a:off x="3047999" y="781060"/>
            <a:ext cx="8774921" cy="1267655"/>
          </a:xfrm>
          <a:prstGeom prst="rect">
            <a:avLst/>
          </a:prstGeom>
          <a:noFill/>
        </p:spPr>
        <p:txBody>
          <a:bodyPr wrap="square">
            <a:spAutoFit/>
          </a:bodyPr>
          <a:lstStyle/>
          <a:p>
            <a:pPr indent="-6985" algn="just">
              <a:lnSpc>
                <a:spcPct val="107000"/>
              </a:lnSpc>
              <a:spcAft>
                <a:spcPts val="800"/>
              </a:spcAft>
            </a:pPr>
            <a:r>
              <a:rPr lang="en-GB" sz="1800" b="1" kern="100" dirty="0">
                <a:effectLst/>
                <a:latin typeface="Aptos" panose="020B0004020202020204" pitchFamily="34" charset="0"/>
                <a:ea typeface="Aptos" panose="020B0004020202020204" pitchFamily="34" charset="0"/>
                <a:cs typeface="Arial" panose="020B0604020202020204" pitchFamily="34" charset="0"/>
              </a:rPr>
              <a:t>Need is </a:t>
            </a:r>
            <a:r>
              <a:rPr lang="en-GB" sz="1800" kern="100" dirty="0">
                <a:effectLst/>
                <a:latin typeface="Aptos" panose="020B0004020202020204" pitchFamily="34" charset="0"/>
                <a:ea typeface="Aptos" panose="020B0004020202020204" pitchFamily="34" charset="0"/>
                <a:cs typeface="Arial" panose="020B0604020202020204" pitchFamily="34" charset="0"/>
              </a:rPr>
              <a:t>very precise </a:t>
            </a:r>
            <a:r>
              <a:rPr lang="en-GB" sz="1800" b="1" kern="100" dirty="0">
                <a:effectLst/>
                <a:latin typeface="Aptos" panose="020B0004020202020204" pitchFamily="34" charset="0"/>
                <a:ea typeface="Aptos" panose="020B0004020202020204" pitchFamily="34" charset="0"/>
                <a:cs typeface="Arial" panose="020B0604020202020204" pitchFamily="34" charset="0"/>
              </a:rPr>
              <a:t>forecast</a:t>
            </a:r>
            <a:r>
              <a:rPr lang="en-GB" sz="1800" kern="100" dirty="0">
                <a:effectLst/>
                <a:latin typeface="Aptos" panose="020B0004020202020204" pitchFamily="34" charset="0"/>
                <a:ea typeface="Aptos" panose="020B0004020202020204" pitchFamily="34" charset="0"/>
                <a:cs typeface="Arial" panose="020B0604020202020204" pitchFamily="34" charset="0"/>
              </a:rPr>
              <a:t> about weather to calculate the input - output of the smart grid nets. Have to calculate the </a:t>
            </a:r>
            <a:r>
              <a:rPr lang="en-GB" sz="1800" b="1" kern="100" dirty="0">
                <a:effectLst/>
                <a:latin typeface="Aptos" panose="020B0004020202020204" pitchFamily="34" charset="0"/>
                <a:ea typeface="Aptos" panose="020B0004020202020204" pitchFamily="34" charset="0"/>
                <a:cs typeface="Arial" panose="020B0604020202020204" pitchFamily="34" charset="0"/>
              </a:rPr>
              <a:t>weather dependent energy producer </a:t>
            </a:r>
            <a:r>
              <a:rPr lang="en-GB" sz="1800" kern="100" dirty="0">
                <a:effectLst/>
                <a:latin typeface="Aptos" panose="020B0004020202020204" pitchFamily="34" charset="0"/>
                <a:ea typeface="Aptos" panose="020B0004020202020204" pitchFamily="34" charset="0"/>
                <a:cs typeface="Arial" panose="020B0604020202020204" pitchFamily="34" charset="0"/>
              </a:rPr>
              <a:t>wind, solar technologies, also the industry and householder energy using in peaks and sharing, storing in puffers.</a:t>
            </a:r>
            <a:endParaRPr lang="en-GB" sz="10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22" name="Szövegdoboz 21">
            <a:extLst>
              <a:ext uri="{FF2B5EF4-FFF2-40B4-BE49-F238E27FC236}">
                <a16:creationId xmlns:a16="http://schemas.microsoft.com/office/drawing/2014/main" id="{DFC86F4A-4533-0553-5E45-2845F2A27EDF}"/>
              </a:ext>
            </a:extLst>
          </p:cNvPr>
          <p:cNvSpPr txBox="1"/>
          <p:nvPr/>
        </p:nvSpPr>
        <p:spPr>
          <a:xfrm>
            <a:off x="3047999" y="2048715"/>
            <a:ext cx="8774920" cy="971292"/>
          </a:xfrm>
          <a:prstGeom prst="rect">
            <a:avLst/>
          </a:prstGeom>
          <a:noFill/>
        </p:spPr>
        <p:txBody>
          <a:bodyPr wrap="square">
            <a:spAutoFit/>
          </a:bodyPr>
          <a:lstStyle/>
          <a:p>
            <a:pPr indent="-6985" algn="just">
              <a:lnSpc>
                <a:spcPct val="107000"/>
              </a:lnSpc>
              <a:spcAft>
                <a:spcPts val="800"/>
              </a:spcAft>
            </a:pPr>
            <a:r>
              <a:rPr lang="en-GB" sz="1800" b="1" kern="100" dirty="0">
                <a:effectLst/>
                <a:latin typeface="Aptos" panose="020B0004020202020204" pitchFamily="34" charset="0"/>
                <a:ea typeface="Aptos" panose="020B0004020202020204" pitchFamily="34" charset="0"/>
                <a:cs typeface="Arial" panose="020B0604020202020204" pitchFamily="34" charset="0"/>
              </a:rPr>
              <a:t>Need is </a:t>
            </a:r>
            <a:r>
              <a:rPr lang="en-GB" sz="1800" kern="100" dirty="0">
                <a:effectLst/>
                <a:latin typeface="Aptos" panose="020B0004020202020204" pitchFamily="34" charset="0"/>
                <a:ea typeface="Aptos" panose="020B0004020202020204" pitchFamily="34" charset="0"/>
                <a:cs typeface="Arial" panose="020B0604020202020204" pitchFamily="34" charset="0"/>
              </a:rPr>
              <a:t>higher security service against of </a:t>
            </a:r>
            <a:r>
              <a:rPr lang="en-GB" sz="1800" b="1" kern="100" dirty="0">
                <a:effectLst/>
                <a:latin typeface="Aptos" panose="020B0004020202020204" pitchFamily="34" charset="0"/>
                <a:ea typeface="Aptos" panose="020B0004020202020204" pitchFamily="34" charset="0"/>
                <a:cs typeface="Arial" panose="020B0604020202020204" pitchFamily="34" charset="0"/>
              </a:rPr>
              <a:t>terrorism</a:t>
            </a:r>
            <a:r>
              <a:rPr lang="en-GB" sz="1800" kern="100" dirty="0">
                <a:effectLst/>
                <a:latin typeface="Aptos" panose="020B0004020202020204" pitchFamily="34" charset="0"/>
                <a:ea typeface="Aptos" panose="020B0004020202020204" pitchFamily="34" charset="0"/>
                <a:cs typeface="Arial" panose="020B0604020202020204" pitchFamily="34" charset="0"/>
              </a:rPr>
              <a:t> (north stream natural gas pipeline). </a:t>
            </a:r>
            <a:r>
              <a:rPr lang="en-GB" sz="1800" b="1" kern="100" dirty="0">
                <a:effectLst/>
                <a:latin typeface="Aptos" panose="020B0004020202020204" pitchFamily="34" charset="0"/>
                <a:ea typeface="Aptos" panose="020B0004020202020204" pitchFamily="34" charset="0"/>
                <a:cs typeface="Arial" panose="020B0604020202020204" pitchFamily="34" charset="0"/>
              </a:rPr>
              <a:t>Have to create </a:t>
            </a:r>
            <a:r>
              <a:rPr lang="en-GB" sz="1800" kern="100" dirty="0">
                <a:effectLst/>
                <a:latin typeface="Aptos" panose="020B0004020202020204" pitchFamily="34" charset="0"/>
                <a:ea typeface="Aptos" panose="020B0004020202020204" pitchFamily="34" charset="0"/>
                <a:cs typeface="Arial" panose="020B0604020202020204" pitchFamily="34" charset="0"/>
              </a:rPr>
              <a:t>a common platform in energy crisis and in war situation, necessary the communication and understanding.</a:t>
            </a:r>
            <a:endParaRPr lang="en-GB" sz="10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24" name="Szövegdoboz 23">
            <a:extLst>
              <a:ext uri="{FF2B5EF4-FFF2-40B4-BE49-F238E27FC236}">
                <a16:creationId xmlns:a16="http://schemas.microsoft.com/office/drawing/2014/main" id="{EEEE5B06-180E-7363-5125-85E7C09B634D}"/>
              </a:ext>
            </a:extLst>
          </p:cNvPr>
          <p:cNvSpPr txBox="1"/>
          <p:nvPr/>
        </p:nvSpPr>
        <p:spPr>
          <a:xfrm>
            <a:off x="3047999" y="2945812"/>
            <a:ext cx="8818879" cy="674928"/>
          </a:xfrm>
          <a:prstGeom prst="rect">
            <a:avLst/>
          </a:prstGeom>
          <a:noFill/>
        </p:spPr>
        <p:txBody>
          <a:bodyPr wrap="square">
            <a:spAutoFit/>
          </a:bodyPr>
          <a:lstStyle/>
          <a:p>
            <a:pPr indent="-6985" algn="just">
              <a:lnSpc>
                <a:spcPct val="107000"/>
              </a:lnSpc>
              <a:spcAft>
                <a:spcPts val="800"/>
              </a:spcAft>
            </a:pPr>
            <a:r>
              <a:rPr lang="en-GB" sz="1800" b="1" kern="100" dirty="0">
                <a:effectLst/>
                <a:latin typeface="Aptos" panose="020B0004020202020204" pitchFamily="34" charset="0"/>
                <a:ea typeface="Aptos" panose="020B0004020202020204" pitchFamily="34" charset="0"/>
                <a:cs typeface="Arial" panose="020B0604020202020204" pitchFamily="34" charset="0"/>
              </a:rPr>
              <a:t>Need is </a:t>
            </a:r>
            <a:r>
              <a:rPr lang="en-GB" sz="1800" kern="100" dirty="0">
                <a:effectLst/>
                <a:latin typeface="Aptos" panose="020B0004020202020204" pitchFamily="34" charset="0"/>
                <a:ea typeface="Aptos" panose="020B0004020202020204" pitchFamily="34" charset="0"/>
                <a:cs typeface="Arial" panose="020B0604020202020204" pitchFamily="34" charset="0"/>
              </a:rPr>
              <a:t>support for hidden technologies, what blocked by threats, chantage, extorsions of lobbies, accidents by unknow causes.</a:t>
            </a:r>
            <a:endParaRPr lang="en-GB" sz="10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92864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8" descr="bldgmenu">
            <a:extLst>
              <a:ext uri="{FF2B5EF4-FFF2-40B4-BE49-F238E27FC236}">
                <a16:creationId xmlns:a16="http://schemas.microsoft.com/office/drawing/2014/main" id="{E947FB80-4E24-1562-0692-03BD32B84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276" y="539751"/>
            <a:ext cx="682466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4595" name="Picture 4" descr="Képtalálat a következőre: „contact”">
            <a:extLst>
              <a:ext uri="{FF2B5EF4-FFF2-40B4-BE49-F238E27FC236}">
                <a16:creationId xmlns:a16="http://schemas.microsoft.com/office/drawing/2014/main" id="{EE84E905-18D6-AC96-B490-347D9B503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4" y="-26988"/>
            <a:ext cx="8447087" cy="176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Text Box 5">
            <a:extLst>
              <a:ext uri="{FF2B5EF4-FFF2-40B4-BE49-F238E27FC236}">
                <a16:creationId xmlns:a16="http://schemas.microsoft.com/office/drawing/2014/main" id="{159351E4-9745-0F2E-3528-A99D56619E8C}"/>
              </a:ext>
            </a:extLst>
          </p:cNvPr>
          <p:cNvSpPr txBox="1">
            <a:spLocks noChangeArrowheads="1"/>
          </p:cNvSpPr>
          <p:nvPr/>
        </p:nvSpPr>
        <p:spPr bwMode="auto">
          <a:xfrm>
            <a:off x="2279650" y="1356088"/>
            <a:ext cx="7850188"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Blip>
                <a:blip r:embed="rId5"/>
              </a:buBlip>
            </a:pPr>
            <a:r>
              <a:rPr lang="en-US" altLang="en-US" sz="1600" dirty="0">
                <a:solidFill>
                  <a:srgbClr val="000000"/>
                </a:solidFill>
                <a:latin typeface="HandelGotDLig" panose="020B0604030704030204" pitchFamily="34" charset="0"/>
              </a:rPr>
              <a:t> 	Peter BIRO </a:t>
            </a:r>
            <a:r>
              <a:rPr lang="en-US" altLang="en-US" sz="1600" dirty="0">
                <a:solidFill>
                  <a:srgbClr val="000000"/>
                </a:solidFill>
                <a:latin typeface="HandelGotDLig" panose="020B0604030704030204" pitchFamily="34" charset="0"/>
                <a:hlinkClick r:id="rId6"/>
              </a:rPr>
              <a:t>https://www.linkedin.com/in/peter-biro-7a6b568/</a:t>
            </a:r>
            <a:r>
              <a:rPr lang="en-US" altLang="en-US" sz="1600" dirty="0">
                <a:solidFill>
                  <a:srgbClr val="000000"/>
                </a:solidFill>
                <a:latin typeface="HandelGotDLig" panose="020B0604030704030204" pitchFamily="34" charset="0"/>
              </a:rPr>
              <a:t> </a:t>
            </a:r>
          </a:p>
          <a:p>
            <a:pPr algn="just">
              <a:spcBef>
                <a:spcPct val="50000"/>
              </a:spcBef>
              <a:buFontTx/>
              <a:buBlip>
                <a:blip r:embed="rId5"/>
              </a:buBlip>
            </a:pPr>
            <a:r>
              <a:rPr lang="en-US" altLang="en-US" sz="1600" dirty="0">
                <a:solidFill>
                  <a:srgbClr val="000000"/>
                </a:solidFill>
                <a:latin typeface="HandelGotDLig" panose="020B0604030704030204" pitchFamily="34" charset="0"/>
              </a:rPr>
              <a:t> 	Ambassador, Climate-Friendly Municipalities</a:t>
            </a:r>
            <a:endParaRPr lang="en-US" altLang="en-US" sz="1200" dirty="0">
              <a:solidFill>
                <a:srgbClr val="000000"/>
              </a:solidFill>
              <a:latin typeface="HandelGotDLig" panose="020B0604030704030204" pitchFamily="34" charset="0"/>
            </a:endParaRPr>
          </a:p>
          <a:p>
            <a:pPr algn="just">
              <a:spcBef>
                <a:spcPct val="50000"/>
              </a:spcBef>
              <a:buFontTx/>
              <a:buBlip>
                <a:blip r:embed="rId5"/>
              </a:buBlip>
            </a:pPr>
            <a:r>
              <a:rPr lang="en-US" altLang="en-US" sz="1600" dirty="0">
                <a:solidFill>
                  <a:srgbClr val="000000"/>
                </a:solidFill>
                <a:latin typeface="HandelGotDLig" panose="020B0604030704030204" pitchFamily="34" charset="0"/>
              </a:rPr>
              <a:t>  	Owner, international manager, fuel testing expert</a:t>
            </a:r>
          </a:p>
          <a:p>
            <a:pPr algn="just">
              <a:spcBef>
                <a:spcPct val="50000"/>
              </a:spcBef>
              <a:buFontTx/>
              <a:buBlip>
                <a:blip r:embed="rId5"/>
              </a:buBlip>
            </a:pPr>
            <a:r>
              <a:rPr lang="en-US" altLang="en-US" sz="1600" dirty="0">
                <a:solidFill>
                  <a:srgbClr val="000000"/>
                </a:solidFill>
                <a:latin typeface="HandelGotDLig" panose="020B0604030704030204" pitchFamily="34" charset="0"/>
              </a:rPr>
              <a:t>             UN Project Manager  Green Plus Group</a:t>
            </a:r>
          </a:p>
          <a:p>
            <a:pPr algn="just">
              <a:spcBef>
                <a:spcPct val="50000"/>
              </a:spcBef>
              <a:buFontTx/>
              <a:buBlip>
                <a:blip r:embed="rId5"/>
              </a:buBlip>
            </a:pPr>
            <a:r>
              <a:rPr lang="en-US" altLang="en-US" sz="1600" dirty="0">
                <a:solidFill>
                  <a:srgbClr val="000000"/>
                </a:solidFill>
                <a:latin typeface="HandelGotDLig" panose="020B0604030704030204" pitchFamily="34" charset="0"/>
              </a:rPr>
              <a:t>             +36 30 33 22 666   WhatsApp Viber    </a:t>
            </a:r>
            <a:r>
              <a:rPr lang="en-US" altLang="en-US" sz="1600" dirty="0">
                <a:solidFill>
                  <a:srgbClr val="000000"/>
                </a:solidFill>
                <a:latin typeface="HandelGotDLig" panose="020B0604030704030204" pitchFamily="34" charset="0"/>
                <a:hlinkClick r:id="rId7"/>
              </a:rPr>
              <a:t>peter@greenplusfuel.com</a:t>
            </a:r>
            <a:endParaRPr lang="en-US" altLang="en-US" sz="1600" dirty="0">
              <a:solidFill>
                <a:srgbClr val="000000"/>
              </a:solidFill>
              <a:latin typeface="HandelGotDLig" panose="020B0604030704030204" pitchFamily="34" charset="0"/>
            </a:endParaRPr>
          </a:p>
          <a:p>
            <a:pPr algn="just">
              <a:spcBef>
                <a:spcPct val="50000"/>
              </a:spcBef>
              <a:buFontTx/>
              <a:buBlip>
                <a:blip r:embed="rId5"/>
              </a:buBlip>
            </a:pPr>
            <a:r>
              <a:rPr lang="en-US" altLang="en-US" sz="1600" dirty="0">
                <a:solidFill>
                  <a:srgbClr val="000000"/>
                </a:solidFill>
                <a:latin typeface="HandelGotDLig" panose="020B0604030704030204" pitchFamily="34" charset="0"/>
              </a:rPr>
              <a:t> 	</a:t>
            </a:r>
            <a:r>
              <a:rPr lang="en-US" altLang="en-US" sz="1600" dirty="0">
                <a:solidFill>
                  <a:srgbClr val="000000"/>
                </a:solidFill>
                <a:latin typeface="HandelGotDLig" panose="020B0604030704030204" pitchFamily="34" charset="0"/>
                <a:hlinkClick r:id="rId8"/>
              </a:rPr>
              <a:t>www.okocimkesuzemanyag.hu</a:t>
            </a:r>
            <a:r>
              <a:rPr lang="en-US" altLang="en-US" sz="1600" dirty="0">
                <a:solidFill>
                  <a:srgbClr val="000000"/>
                </a:solidFill>
                <a:latin typeface="HandelGotDLig" panose="020B0604030704030204" pitchFamily="34" charset="0"/>
              </a:rPr>
              <a:t> </a:t>
            </a:r>
            <a:r>
              <a:rPr lang="en-US" altLang="en-US" sz="1600" dirty="0">
                <a:solidFill>
                  <a:srgbClr val="000000"/>
                </a:solidFill>
                <a:latin typeface="HandelGotDLig" panose="020B0604030704030204" pitchFamily="34" charset="0"/>
                <a:hlinkClick r:id="rId9"/>
              </a:rPr>
              <a:t>www.unitar.org</a:t>
            </a:r>
            <a:r>
              <a:rPr lang="en-US" altLang="en-US" sz="1600" dirty="0">
                <a:solidFill>
                  <a:srgbClr val="000000"/>
                </a:solidFill>
                <a:latin typeface="HandelGotDLig" panose="020B0604030704030204" pitchFamily="34" charset="0"/>
              </a:rPr>
              <a:t> </a:t>
            </a:r>
            <a:r>
              <a:rPr lang="en-US" altLang="en-US" sz="1600" dirty="0">
                <a:solidFill>
                  <a:srgbClr val="000000"/>
                </a:solidFill>
                <a:latin typeface="HandelGotDLig" panose="020B0604030704030204" pitchFamily="34" charset="0"/>
                <a:hlinkClick r:id="rId10"/>
              </a:rPr>
              <a:t>www.klimabarat.hu</a:t>
            </a:r>
            <a:r>
              <a:rPr lang="en-US" altLang="en-US" sz="1600" dirty="0">
                <a:solidFill>
                  <a:srgbClr val="000000"/>
                </a:solidFill>
                <a:latin typeface="HandelGotDLig" panose="020B0604030704030204" pitchFamily="34" charset="0"/>
              </a:rPr>
              <a:t> </a:t>
            </a:r>
          </a:p>
          <a:p>
            <a:pPr algn="just">
              <a:spcBef>
                <a:spcPct val="50000"/>
              </a:spcBef>
              <a:buFontTx/>
              <a:buBlip>
                <a:blip r:embed="rId5"/>
              </a:buBlip>
            </a:pPr>
            <a:r>
              <a:rPr lang="en-US" altLang="en-US" sz="1600" dirty="0">
                <a:solidFill>
                  <a:srgbClr val="000000"/>
                </a:solidFill>
                <a:latin typeface="HandelGotDLig" panose="020B0604030704030204" pitchFamily="34" charset="0"/>
              </a:rPr>
              <a:t> 	Skype &amp; Facebook &amp; Instagram &amp; YouTube &amp; TikTok:     greenplusfuel</a:t>
            </a:r>
          </a:p>
          <a:p>
            <a:pPr algn="just">
              <a:spcBef>
                <a:spcPct val="50000"/>
              </a:spcBef>
              <a:buFontTx/>
              <a:buBlip>
                <a:blip r:embed="rId5"/>
              </a:buBlip>
            </a:pPr>
            <a:r>
              <a:rPr lang="en-US" altLang="en-US" sz="1600" dirty="0">
                <a:solidFill>
                  <a:srgbClr val="000000"/>
                </a:solidFill>
                <a:latin typeface="HandelGotDLig" panose="020B0604030704030204" pitchFamily="34" charset="0"/>
              </a:rPr>
              <a:t>              </a:t>
            </a:r>
            <a:r>
              <a:rPr lang="en-US" altLang="en-US" sz="1600" dirty="0">
                <a:solidFill>
                  <a:srgbClr val="000000"/>
                </a:solidFill>
                <a:latin typeface="HandelGotDLig" panose="020B0604030704030204" pitchFamily="34" charset="0"/>
                <a:hlinkClick r:id="rId11"/>
              </a:rPr>
              <a:t>https://biofriendly.com/</a:t>
            </a:r>
            <a:r>
              <a:rPr lang="en-US" altLang="en-US" sz="1600" dirty="0">
                <a:solidFill>
                  <a:srgbClr val="000000"/>
                </a:solidFill>
                <a:latin typeface="HandelGotDLig" panose="020B0604030704030204" pitchFamily="34" charset="0"/>
              </a:rPr>
              <a:t> </a:t>
            </a:r>
          </a:p>
          <a:p>
            <a:pPr algn="just">
              <a:spcBef>
                <a:spcPct val="50000"/>
              </a:spcBef>
              <a:buFontTx/>
              <a:buBlip>
                <a:blip r:embed="rId5"/>
              </a:buBlip>
            </a:pPr>
            <a:r>
              <a:rPr lang="en-US" altLang="en-US" sz="1600" dirty="0">
                <a:solidFill>
                  <a:srgbClr val="000000"/>
                </a:solidFill>
                <a:latin typeface="HandelGotDLig" panose="020B0604030704030204" pitchFamily="34" charset="0"/>
              </a:rPr>
              <a:t>              </a:t>
            </a:r>
            <a:r>
              <a:rPr lang="en-US" altLang="en-US" sz="1600" dirty="0">
                <a:solidFill>
                  <a:srgbClr val="000000"/>
                </a:solidFill>
                <a:latin typeface="HandelGotDLig" panose="020B0604030704030204" pitchFamily="34" charset="0"/>
                <a:hlinkClick r:id="rId12"/>
              </a:rPr>
              <a:t>https://horebenergy.com/</a:t>
            </a:r>
            <a:r>
              <a:rPr lang="en-US" altLang="en-US" sz="1600" dirty="0">
                <a:solidFill>
                  <a:srgbClr val="000000"/>
                </a:solidFill>
                <a:latin typeface="HandelGotDLig" panose="020B0604030704030204" pitchFamily="34" charset="0"/>
              </a:rPr>
              <a:t>    </a:t>
            </a:r>
            <a:r>
              <a:rPr lang="en-US" altLang="en-US" sz="1600" dirty="0">
                <a:solidFill>
                  <a:srgbClr val="000000"/>
                </a:solidFill>
                <a:latin typeface="HandelGotDLig" panose="020B0604030704030204" pitchFamily="34" charset="0"/>
                <a:hlinkClick r:id="rId13"/>
              </a:rPr>
              <a:t>https://greenplus-latam.com/greenplus.html</a:t>
            </a:r>
            <a:r>
              <a:rPr lang="en-US" altLang="en-US" sz="1600" dirty="0">
                <a:solidFill>
                  <a:srgbClr val="000000"/>
                </a:solidFill>
                <a:latin typeface="HandelGotDLig" panose="020B0604030704030204" pitchFamily="34" charset="0"/>
              </a:rPr>
              <a:t> </a:t>
            </a:r>
          </a:p>
          <a:p>
            <a:pPr algn="just">
              <a:spcBef>
                <a:spcPct val="50000"/>
              </a:spcBef>
              <a:buFontTx/>
              <a:buBlip>
                <a:blip r:embed="rId5"/>
              </a:buBlip>
            </a:pPr>
            <a:r>
              <a:rPr lang="en-US" altLang="en-US" sz="1600" dirty="0">
                <a:solidFill>
                  <a:srgbClr val="000000"/>
                </a:solidFill>
                <a:latin typeface="HandelGotDLig" panose="020B0604030704030204" pitchFamily="34" charset="0"/>
              </a:rPr>
              <a:t>              </a:t>
            </a:r>
            <a:r>
              <a:rPr lang="en-US" altLang="en-US" sz="1600" dirty="0">
                <a:solidFill>
                  <a:srgbClr val="000000"/>
                </a:solidFill>
                <a:latin typeface="HandelGotDLig" panose="020B0604030704030204" pitchFamily="34" charset="0"/>
                <a:hlinkClick r:id="rId14"/>
              </a:rPr>
              <a:t>https://gulfmexico.mx/technology/</a:t>
            </a:r>
            <a:r>
              <a:rPr lang="en-US" altLang="en-US" sz="1600" dirty="0">
                <a:solidFill>
                  <a:srgbClr val="000000"/>
                </a:solidFill>
                <a:latin typeface="HandelGotDLig" panose="020B0604030704030204" pitchFamily="34" charset="0"/>
              </a:rPr>
              <a:t> </a:t>
            </a:r>
          </a:p>
          <a:p>
            <a:pPr algn="just">
              <a:spcBef>
                <a:spcPct val="50000"/>
              </a:spcBef>
              <a:buFontTx/>
              <a:buBlip>
                <a:blip r:embed="rId5"/>
              </a:buBlip>
            </a:pPr>
            <a:r>
              <a:rPr lang="en-US" altLang="en-US" sz="1600" dirty="0">
                <a:solidFill>
                  <a:srgbClr val="000000"/>
                </a:solidFill>
                <a:latin typeface="HandelGotDLig" panose="020B0604030704030204" pitchFamily="34" charset="0"/>
              </a:rPr>
              <a:t>              </a:t>
            </a:r>
            <a:r>
              <a:rPr lang="en-US" altLang="en-US" sz="1600" dirty="0">
                <a:solidFill>
                  <a:srgbClr val="000000"/>
                </a:solidFill>
                <a:latin typeface="HandelGotDLig" panose="020B0604030704030204" pitchFamily="34" charset="0"/>
                <a:hlinkClick r:id="rId15"/>
              </a:rPr>
              <a:t>https://dislubenergia.com.br/</a:t>
            </a:r>
            <a:r>
              <a:rPr lang="en-US" altLang="en-US" sz="1600" dirty="0">
                <a:solidFill>
                  <a:srgbClr val="000000"/>
                </a:solidFill>
                <a:latin typeface="HandelGotDLig" panose="020B0604030704030204" pitchFamily="34" charset="0"/>
              </a:rPr>
              <a:t> </a:t>
            </a:r>
          </a:p>
          <a:p>
            <a:pPr algn="just">
              <a:spcBef>
                <a:spcPct val="50000"/>
              </a:spcBef>
              <a:buFontTx/>
              <a:buBlip>
                <a:blip r:embed="rId5"/>
              </a:buBlip>
            </a:pPr>
            <a:r>
              <a:rPr lang="en-US" altLang="en-US" sz="1600" dirty="0">
                <a:solidFill>
                  <a:srgbClr val="000000"/>
                </a:solidFill>
                <a:latin typeface="HandelGotDLig" panose="020B0604030704030204" pitchFamily="34" charset="0"/>
              </a:rPr>
              <a:t>              links – presentations, videos, reports, news</a:t>
            </a:r>
          </a:p>
          <a:p>
            <a:pPr algn="just">
              <a:spcBef>
                <a:spcPct val="50000"/>
              </a:spcBef>
              <a:buFontTx/>
              <a:buBlip>
                <a:blip r:embed="rId5"/>
              </a:buBlip>
            </a:pPr>
            <a:r>
              <a:rPr lang="en-US" altLang="en-US" sz="1600" dirty="0">
                <a:solidFill>
                  <a:srgbClr val="000000"/>
                </a:solidFill>
                <a:latin typeface="HandelGotDLig" panose="020B0604030704030204" pitchFamily="34" charset="0"/>
              </a:rPr>
              <a:t>               </a:t>
            </a:r>
            <a:r>
              <a:rPr lang="en-US" altLang="en-US" sz="1600" dirty="0">
                <a:solidFill>
                  <a:srgbClr val="000000"/>
                </a:solidFill>
                <a:latin typeface="HandelGotDLig" panose="020B0604030704030204" pitchFamily="34" charset="0"/>
                <a:hlinkClick r:id="rId16"/>
              </a:rPr>
              <a:t>https://www.greenplusfuel.com/linkek.pdf</a:t>
            </a:r>
            <a:r>
              <a:rPr lang="en-US" altLang="en-US" sz="1600" dirty="0">
                <a:solidFill>
                  <a:srgbClr val="000000"/>
                </a:solidFill>
                <a:latin typeface="HandelGotDLig" panose="020B0604030704030204" pitchFamily="34" charset="0"/>
              </a:rPr>
              <a:t> </a:t>
            </a:r>
          </a:p>
        </p:txBody>
      </p:sp>
      <p:pic>
        <p:nvPicPr>
          <p:cNvPr id="494598" name="Kép 2">
            <a:extLst>
              <a:ext uri="{FF2B5EF4-FFF2-40B4-BE49-F238E27FC236}">
                <a16:creationId xmlns:a16="http://schemas.microsoft.com/office/drawing/2014/main" id="{33A098E7-AB27-2843-9C4A-5DE432D405E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02700" y="4614249"/>
            <a:ext cx="165735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4599" name="Kép 2" descr="A képen szöveg, Grafika, Grafikus tervezés, embléma látható&#10;&#10;Automatikusan generált leírás">
            <a:extLst>
              <a:ext uri="{FF2B5EF4-FFF2-40B4-BE49-F238E27FC236}">
                <a16:creationId xmlns:a16="http://schemas.microsoft.com/office/drawing/2014/main" id="{C176660F-43C7-2744-F345-9D98215BD6B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04288" y="155575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ép 1">
            <a:extLst>
              <a:ext uri="{FF2B5EF4-FFF2-40B4-BE49-F238E27FC236}">
                <a16:creationId xmlns:a16="http://schemas.microsoft.com/office/drawing/2014/main" id="{D72E6DD3-BE21-FFD2-9092-95EEAEC28A16}"/>
              </a:ext>
            </a:extLst>
          </p:cNvPr>
          <p:cNvPicPr>
            <a:picLocks noChangeAspect="1"/>
          </p:cNvPicPr>
          <p:nvPr/>
        </p:nvPicPr>
        <p:blipFill>
          <a:blip r:embed="rId19"/>
          <a:stretch>
            <a:fillRect/>
          </a:stretch>
        </p:blipFill>
        <p:spPr>
          <a:xfrm>
            <a:off x="335280" y="6316822"/>
            <a:ext cx="11531600" cy="513715"/>
          </a:xfrm>
          <a:prstGeom prst="rect">
            <a:avLst/>
          </a:prstGeom>
        </p:spPr>
      </p:pic>
      <p:sp>
        <p:nvSpPr>
          <p:cNvPr id="3" name="Szövegdoboz 2">
            <a:extLst>
              <a:ext uri="{FF2B5EF4-FFF2-40B4-BE49-F238E27FC236}">
                <a16:creationId xmlns:a16="http://schemas.microsoft.com/office/drawing/2014/main" id="{DEE0F0CF-E35D-8E50-71DA-84E94A136646}"/>
              </a:ext>
            </a:extLst>
          </p:cNvPr>
          <p:cNvSpPr txBox="1"/>
          <p:nvPr/>
        </p:nvSpPr>
        <p:spPr>
          <a:xfrm>
            <a:off x="641719" y="6398851"/>
            <a:ext cx="11181202" cy="369332"/>
          </a:xfrm>
          <a:prstGeom prst="rect">
            <a:avLst/>
          </a:prstGeom>
          <a:noFill/>
        </p:spPr>
        <p:txBody>
          <a:bodyPr wrap="none" rtlCol="0">
            <a:spAutoFit/>
          </a:bodyPr>
          <a:lstStyle/>
          <a:p>
            <a:r>
              <a:rPr lang="en-US" dirty="0">
                <a:solidFill>
                  <a:schemeClr val="bg1"/>
                </a:solidFill>
              </a:rPr>
              <a:t>VIII. INTERENEF SPLIT, 27.09/2024     PETER BIRO CLIMATE AMBASSADOR, ENERGY TRANSITION  UN PROGRAM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26309"/>
                                        </p:tgtEl>
                                        <p:attrNameLst>
                                          <p:attrName>style.visibility</p:attrName>
                                        </p:attrNameLst>
                                      </p:cBhvr>
                                      <p:to>
                                        <p:strVal val="visible"/>
                                      </p:to>
                                    </p:set>
                                    <p:anim calcmode="lin" valueType="num">
                                      <p:cBhvr additive="base">
                                        <p:cTn id="7" dur="500" fill="hold"/>
                                        <p:tgtEl>
                                          <p:spTgt spid="226309"/>
                                        </p:tgtEl>
                                        <p:attrNameLst>
                                          <p:attrName>ppt_x</p:attrName>
                                        </p:attrNameLst>
                                      </p:cBhvr>
                                      <p:tavLst>
                                        <p:tav tm="0">
                                          <p:val>
                                            <p:strVal val="0-#ppt_w/2"/>
                                          </p:val>
                                        </p:tav>
                                        <p:tav tm="100000">
                                          <p:val>
                                            <p:strVal val="#ppt_x"/>
                                          </p:val>
                                        </p:tav>
                                      </p:tavLst>
                                    </p:anim>
                                    <p:anim calcmode="lin" valueType="num">
                                      <p:cBhvr additive="base">
                                        <p:cTn id="8" dur="500" fill="hold"/>
                                        <p:tgtEl>
                                          <p:spTgt spid="2263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sp>
        <p:nvSpPr>
          <p:cNvPr id="10" name="Szövegdoboz 9">
            <a:extLst>
              <a:ext uri="{FF2B5EF4-FFF2-40B4-BE49-F238E27FC236}">
                <a16:creationId xmlns:a16="http://schemas.microsoft.com/office/drawing/2014/main" id="{38209063-8D60-F3AB-AC42-453938873042}"/>
              </a:ext>
            </a:extLst>
          </p:cNvPr>
          <p:cNvSpPr txBox="1"/>
          <p:nvPr/>
        </p:nvSpPr>
        <p:spPr>
          <a:xfrm>
            <a:off x="304800" y="2680830"/>
            <a:ext cx="3057832" cy="3416320"/>
          </a:xfrm>
          <a:prstGeom prst="rect">
            <a:avLst/>
          </a:prstGeom>
          <a:noFill/>
        </p:spPr>
        <p:txBody>
          <a:bodyPr wrap="square">
            <a:spAutoFit/>
          </a:bodyPr>
          <a:lstStyle/>
          <a:p>
            <a:r>
              <a:rPr lang="en-GB" sz="1800" b="1" i="1" dirty="0">
                <a:effectLst/>
                <a:latin typeface="Aptos" panose="020B0004020202020204" pitchFamily="34" charset="0"/>
                <a:ea typeface="Aptos" panose="020B0004020202020204" pitchFamily="34" charset="0"/>
                <a:cs typeface="Arial" panose="020B0604020202020204" pitchFamily="34" charset="0"/>
              </a:rPr>
              <a:t>Energy security as a factor </a:t>
            </a:r>
            <a:endParaRPr lang="hu-HU" sz="1800" b="1" i="1" dirty="0">
              <a:effectLst/>
              <a:latin typeface="Aptos" panose="020B0004020202020204" pitchFamily="34" charset="0"/>
              <a:ea typeface="Aptos" panose="020B0004020202020204" pitchFamily="34" charset="0"/>
              <a:cs typeface="Arial" panose="020B0604020202020204" pitchFamily="34" charset="0"/>
            </a:endParaRPr>
          </a:p>
          <a:p>
            <a:r>
              <a:rPr lang="en-GB" sz="1800" b="1" i="1" dirty="0">
                <a:effectLst/>
                <a:latin typeface="Aptos" panose="020B0004020202020204" pitchFamily="34" charset="0"/>
                <a:ea typeface="Aptos" panose="020B0004020202020204" pitchFamily="34" charset="0"/>
                <a:cs typeface="Arial" panose="020B0604020202020204" pitchFamily="34" charset="0"/>
              </a:rPr>
              <a:t>of economic stability</a:t>
            </a:r>
            <a:endParaRPr lang="hu-HU" sz="1800" b="1" i="1" dirty="0">
              <a:effectLst/>
              <a:latin typeface="Aptos" panose="020B0004020202020204" pitchFamily="34" charset="0"/>
              <a:ea typeface="Aptos" panose="020B0004020202020204" pitchFamily="34" charset="0"/>
              <a:cs typeface="Arial" panose="020B0604020202020204" pitchFamily="34" charset="0"/>
            </a:endParaRPr>
          </a:p>
          <a:p>
            <a:endParaRPr lang="hu-HU" b="1" i="1" dirty="0">
              <a:latin typeface="Aptos" panose="020B0004020202020204" pitchFamily="34" charset="0"/>
              <a:cs typeface="Arial" panose="020B0604020202020204" pitchFamily="34" charset="0"/>
            </a:endParaRPr>
          </a:p>
          <a:p>
            <a:r>
              <a:rPr lang="hu-HU" b="1" i="1" dirty="0">
                <a:latin typeface="Aptos" panose="020B0004020202020204" pitchFamily="34" charset="0"/>
                <a:cs typeface="Arial" panose="020B0604020202020204" pitchFamily="34" charset="0"/>
              </a:rPr>
              <a:t>SUPPLY STABILITY OF THE </a:t>
            </a:r>
          </a:p>
          <a:p>
            <a:r>
              <a:rPr lang="hu-HU" b="1" i="1" dirty="0">
                <a:latin typeface="Aptos" panose="020B0004020202020204" pitchFamily="34" charset="0"/>
                <a:cs typeface="Arial" panose="020B0604020202020204" pitchFamily="34" charset="0"/>
              </a:rPr>
              <a:t>HUMAN AND ENERGY</a:t>
            </a:r>
          </a:p>
          <a:p>
            <a:r>
              <a:rPr lang="hu-HU" b="1" i="1" dirty="0">
                <a:latin typeface="Aptos" panose="020B0004020202020204" pitchFamily="34" charset="0"/>
                <a:cs typeface="Arial" panose="020B0604020202020204" pitchFamily="34" charset="0"/>
              </a:rPr>
              <a:t>RESOURCES</a:t>
            </a:r>
          </a:p>
          <a:p>
            <a:r>
              <a:rPr lang="hu-HU" b="1" i="1" dirty="0">
                <a:latin typeface="Aptos" panose="020B0004020202020204" pitchFamily="34" charset="0"/>
                <a:cs typeface="Arial" panose="020B0604020202020204" pitchFamily="34" charset="0"/>
              </a:rPr>
              <a:t>DEPENDS ON </a:t>
            </a:r>
          </a:p>
          <a:p>
            <a:endParaRPr lang="hu-HU" b="1" i="1" dirty="0">
              <a:latin typeface="Aptos" panose="020B0004020202020204" pitchFamily="34" charset="0"/>
              <a:cs typeface="Arial" panose="020B0604020202020204" pitchFamily="34" charset="0"/>
            </a:endParaRPr>
          </a:p>
          <a:p>
            <a:r>
              <a:rPr lang="hu-HU" b="1" i="1" dirty="0">
                <a:latin typeface="Aptos" panose="020B0004020202020204" pitchFamily="34" charset="0"/>
                <a:cs typeface="Arial" panose="020B0604020202020204" pitchFamily="34" charset="0"/>
              </a:rPr>
              <a:t>SOIL/MINING,</a:t>
            </a:r>
          </a:p>
          <a:p>
            <a:r>
              <a:rPr lang="hu-HU" b="1" i="1" dirty="0">
                <a:latin typeface="Aptos" panose="020B0004020202020204" pitchFamily="34" charset="0"/>
                <a:cs typeface="Arial" panose="020B0604020202020204" pitchFamily="34" charset="0"/>
              </a:rPr>
              <a:t>WEATHER,</a:t>
            </a:r>
          </a:p>
          <a:p>
            <a:r>
              <a:rPr lang="hu-HU" b="1" i="1" dirty="0">
                <a:latin typeface="Aptos" panose="020B0004020202020204" pitchFamily="34" charset="0"/>
                <a:cs typeface="Arial" panose="020B0604020202020204" pitchFamily="34" charset="0"/>
              </a:rPr>
              <a:t>PARNERSHIPS,</a:t>
            </a:r>
          </a:p>
          <a:p>
            <a:r>
              <a:rPr lang="hu-HU" b="1" i="1" dirty="0">
                <a:latin typeface="Aptos" panose="020B0004020202020204" pitchFamily="34" charset="0"/>
                <a:cs typeface="Arial" panose="020B0604020202020204" pitchFamily="34" charset="0"/>
              </a:rPr>
              <a:t>GOVERNMENTS.</a:t>
            </a:r>
          </a:p>
        </p:txBody>
      </p:sp>
      <p:pic>
        <p:nvPicPr>
          <p:cNvPr id="2" name="Kép 1" descr="No alt text provided for this image">
            <a:extLst>
              <a:ext uri="{FF2B5EF4-FFF2-40B4-BE49-F238E27FC236}">
                <a16:creationId xmlns:a16="http://schemas.microsoft.com/office/drawing/2014/main" id="{02A2286E-2468-ADDA-AB5D-6288136069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9981" y="247135"/>
            <a:ext cx="4466899" cy="5807165"/>
          </a:xfrm>
          <a:prstGeom prst="rect">
            <a:avLst/>
          </a:prstGeom>
          <a:noFill/>
          <a:ln>
            <a:noFill/>
          </a:ln>
        </p:spPr>
      </p:pic>
      <p:sp>
        <p:nvSpPr>
          <p:cNvPr id="3" name="Szövegdoboz 2">
            <a:extLst>
              <a:ext uri="{FF2B5EF4-FFF2-40B4-BE49-F238E27FC236}">
                <a16:creationId xmlns:a16="http://schemas.microsoft.com/office/drawing/2014/main" id="{CF8B14E2-1022-7563-282A-23AC7548945A}"/>
              </a:ext>
            </a:extLst>
          </p:cNvPr>
          <p:cNvSpPr txBox="1"/>
          <p:nvPr/>
        </p:nvSpPr>
        <p:spPr>
          <a:xfrm>
            <a:off x="4227871" y="1522481"/>
            <a:ext cx="1606209" cy="3416320"/>
          </a:xfrm>
          <a:prstGeom prst="rect">
            <a:avLst/>
          </a:prstGeom>
          <a:solidFill>
            <a:schemeClr val="accent4">
              <a:lumMod val="60000"/>
              <a:lumOff val="40000"/>
            </a:schemeClr>
          </a:solidFill>
        </p:spPr>
        <p:txBody>
          <a:bodyPr wrap="none" rtlCol="0">
            <a:spAutoFit/>
          </a:bodyPr>
          <a:lstStyle/>
          <a:p>
            <a:r>
              <a:rPr lang="hu-HU" sz="2400" dirty="0"/>
              <a:t>PLANET</a:t>
            </a:r>
          </a:p>
          <a:p>
            <a:r>
              <a:rPr lang="hu-HU" sz="2400" dirty="0"/>
              <a:t>PEOPLE</a:t>
            </a:r>
          </a:p>
          <a:p>
            <a:r>
              <a:rPr lang="hu-HU" sz="2400" dirty="0"/>
              <a:t>PRODUCT</a:t>
            </a:r>
          </a:p>
          <a:p>
            <a:endParaRPr lang="hu-HU" sz="2400" dirty="0"/>
          </a:p>
          <a:p>
            <a:r>
              <a:rPr lang="hu-HU" sz="2400" dirty="0"/>
              <a:t>VS</a:t>
            </a:r>
          </a:p>
          <a:p>
            <a:endParaRPr lang="hu-HU" sz="2400" dirty="0"/>
          </a:p>
          <a:p>
            <a:r>
              <a:rPr lang="hu-HU" sz="2400" dirty="0"/>
              <a:t>PROFIT</a:t>
            </a:r>
          </a:p>
          <a:p>
            <a:r>
              <a:rPr lang="hu-HU" sz="2400" dirty="0"/>
              <a:t>POWER</a:t>
            </a:r>
          </a:p>
          <a:p>
            <a:r>
              <a:rPr lang="hu-HU" sz="2400" dirty="0"/>
              <a:t>PARTNERS</a:t>
            </a:r>
          </a:p>
        </p:txBody>
      </p:sp>
      <p:sp>
        <p:nvSpPr>
          <p:cNvPr id="4" name="Szövegdoboz 3">
            <a:extLst>
              <a:ext uri="{FF2B5EF4-FFF2-40B4-BE49-F238E27FC236}">
                <a16:creationId xmlns:a16="http://schemas.microsoft.com/office/drawing/2014/main" id="{DE248100-DAB5-5590-0262-5EE6B243A74A}"/>
              </a:ext>
            </a:extLst>
          </p:cNvPr>
          <p:cNvSpPr txBox="1"/>
          <p:nvPr/>
        </p:nvSpPr>
        <p:spPr>
          <a:xfrm>
            <a:off x="4123322" y="291940"/>
            <a:ext cx="1870256" cy="369332"/>
          </a:xfrm>
          <a:prstGeom prst="rect">
            <a:avLst/>
          </a:prstGeom>
          <a:noFill/>
        </p:spPr>
        <p:txBody>
          <a:bodyPr wrap="none" rtlCol="0">
            <a:spAutoFit/>
          </a:bodyPr>
          <a:lstStyle/>
          <a:p>
            <a:r>
              <a:rPr lang="hu-HU" b="1" dirty="0"/>
              <a:t>USED SOURCES</a:t>
            </a:r>
          </a:p>
        </p:txBody>
      </p:sp>
    </p:spTree>
    <p:extLst>
      <p:ext uri="{BB962C8B-B14F-4D97-AF65-F5344CB8AC3E}">
        <p14:creationId xmlns:p14="http://schemas.microsoft.com/office/powerpoint/2010/main" val="1966088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sp>
        <p:nvSpPr>
          <p:cNvPr id="10" name="Szövegdoboz 9">
            <a:extLst>
              <a:ext uri="{FF2B5EF4-FFF2-40B4-BE49-F238E27FC236}">
                <a16:creationId xmlns:a16="http://schemas.microsoft.com/office/drawing/2014/main" id="{38209063-8D60-F3AB-AC42-453938873042}"/>
              </a:ext>
            </a:extLst>
          </p:cNvPr>
          <p:cNvSpPr txBox="1"/>
          <p:nvPr/>
        </p:nvSpPr>
        <p:spPr>
          <a:xfrm>
            <a:off x="304800" y="2680830"/>
            <a:ext cx="6096000" cy="3416320"/>
          </a:xfrm>
          <a:prstGeom prst="rect">
            <a:avLst/>
          </a:prstGeom>
          <a:noFill/>
        </p:spPr>
        <p:txBody>
          <a:bodyPr wrap="square">
            <a:spAutoFit/>
          </a:bodyPr>
          <a:lstStyle/>
          <a:p>
            <a:r>
              <a:rPr lang="en-GB" sz="1800" b="1" i="1" dirty="0">
                <a:effectLst/>
                <a:latin typeface="Aptos" panose="020B0004020202020204" pitchFamily="34" charset="0"/>
                <a:ea typeface="Aptos" panose="020B0004020202020204" pitchFamily="34" charset="0"/>
                <a:cs typeface="Arial" panose="020B0604020202020204" pitchFamily="34" charset="0"/>
              </a:rPr>
              <a:t>Energy security as a factor </a:t>
            </a:r>
            <a:endParaRPr lang="hu-HU" sz="1800" b="1" i="1" dirty="0">
              <a:effectLst/>
              <a:latin typeface="Aptos" panose="020B0004020202020204" pitchFamily="34" charset="0"/>
              <a:ea typeface="Aptos" panose="020B0004020202020204" pitchFamily="34" charset="0"/>
              <a:cs typeface="Arial" panose="020B0604020202020204" pitchFamily="34" charset="0"/>
            </a:endParaRPr>
          </a:p>
          <a:p>
            <a:r>
              <a:rPr lang="en-GB" sz="1800" b="1" i="1" dirty="0">
                <a:effectLst/>
                <a:latin typeface="Aptos" panose="020B0004020202020204" pitchFamily="34" charset="0"/>
                <a:ea typeface="Aptos" panose="020B0004020202020204" pitchFamily="34" charset="0"/>
                <a:cs typeface="Arial" panose="020B0604020202020204" pitchFamily="34" charset="0"/>
              </a:rPr>
              <a:t>of economic stability</a:t>
            </a:r>
            <a:endParaRPr lang="hu-HU" sz="1800" b="1" i="1" dirty="0">
              <a:effectLst/>
              <a:latin typeface="Aptos" panose="020B0004020202020204" pitchFamily="34" charset="0"/>
              <a:ea typeface="Aptos" panose="020B0004020202020204" pitchFamily="34" charset="0"/>
              <a:cs typeface="Arial" panose="020B0604020202020204" pitchFamily="34" charset="0"/>
            </a:endParaRPr>
          </a:p>
          <a:p>
            <a:endParaRPr lang="hu-HU" b="1" i="1" dirty="0">
              <a:latin typeface="Aptos" panose="020B0004020202020204" pitchFamily="34" charset="0"/>
              <a:cs typeface="Arial" panose="020B0604020202020204" pitchFamily="34" charset="0"/>
            </a:endParaRPr>
          </a:p>
          <a:p>
            <a:r>
              <a:rPr lang="hu-HU" b="1" i="1" dirty="0">
                <a:latin typeface="Aptos" panose="020B0004020202020204" pitchFamily="34" charset="0"/>
                <a:cs typeface="Arial" panose="020B0604020202020204" pitchFamily="34" charset="0"/>
              </a:rPr>
              <a:t>SUPPLY STABILITY OF THE </a:t>
            </a:r>
          </a:p>
          <a:p>
            <a:r>
              <a:rPr lang="hu-HU" b="1" i="1" dirty="0">
                <a:latin typeface="Aptos" panose="020B0004020202020204" pitchFamily="34" charset="0"/>
                <a:cs typeface="Arial" panose="020B0604020202020204" pitchFamily="34" charset="0"/>
              </a:rPr>
              <a:t>HUMAN AND ENERGY</a:t>
            </a:r>
          </a:p>
          <a:p>
            <a:r>
              <a:rPr lang="hu-HU" b="1" i="1" dirty="0">
                <a:latin typeface="Aptos" panose="020B0004020202020204" pitchFamily="34" charset="0"/>
                <a:cs typeface="Arial" panose="020B0604020202020204" pitchFamily="34" charset="0"/>
              </a:rPr>
              <a:t>RESOURCES</a:t>
            </a:r>
          </a:p>
          <a:p>
            <a:r>
              <a:rPr lang="hu-HU" b="1" i="1" dirty="0">
                <a:latin typeface="Aptos" panose="020B0004020202020204" pitchFamily="34" charset="0"/>
                <a:cs typeface="Arial" panose="020B0604020202020204" pitchFamily="34" charset="0"/>
              </a:rPr>
              <a:t>DEPENDS ON </a:t>
            </a:r>
          </a:p>
          <a:p>
            <a:endParaRPr lang="hu-HU" b="1" i="1" dirty="0">
              <a:latin typeface="Aptos" panose="020B0004020202020204" pitchFamily="34" charset="0"/>
              <a:cs typeface="Arial" panose="020B0604020202020204" pitchFamily="34" charset="0"/>
            </a:endParaRPr>
          </a:p>
          <a:p>
            <a:r>
              <a:rPr lang="hu-HU" b="1" i="1" dirty="0">
                <a:latin typeface="Aptos" panose="020B0004020202020204" pitchFamily="34" charset="0"/>
                <a:cs typeface="Arial" panose="020B0604020202020204" pitchFamily="34" charset="0"/>
              </a:rPr>
              <a:t>SOIL,</a:t>
            </a:r>
          </a:p>
          <a:p>
            <a:r>
              <a:rPr lang="hu-HU" b="1" i="1" dirty="0">
                <a:latin typeface="Aptos" panose="020B0004020202020204" pitchFamily="34" charset="0"/>
                <a:cs typeface="Arial" panose="020B0604020202020204" pitchFamily="34" charset="0"/>
              </a:rPr>
              <a:t>WEATHER,</a:t>
            </a:r>
          </a:p>
          <a:p>
            <a:r>
              <a:rPr lang="hu-HU" b="1" i="1" dirty="0">
                <a:latin typeface="Aptos" panose="020B0004020202020204" pitchFamily="34" charset="0"/>
                <a:cs typeface="Arial" panose="020B0604020202020204" pitchFamily="34" charset="0"/>
              </a:rPr>
              <a:t>PARNERSHIPS,</a:t>
            </a:r>
          </a:p>
          <a:p>
            <a:r>
              <a:rPr lang="hu-HU" b="1" i="1" dirty="0">
                <a:latin typeface="Aptos" panose="020B0004020202020204" pitchFamily="34" charset="0"/>
                <a:cs typeface="Arial" panose="020B0604020202020204" pitchFamily="34" charset="0"/>
              </a:rPr>
              <a:t>GOVERNMENTS.</a:t>
            </a:r>
          </a:p>
        </p:txBody>
      </p:sp>
      <p:pic>
        <p:nvPicPr>
          <p:cNvPr id="12" name="Kép 11">
            <a:extLst>
              <a:ext uri="{FF2B5EF4-FFF2-40B4-BE49-F238E27FC236}">
                <a16:creationId xmlns:a16="http://schemas.microsoft.com/office/drawing/2014/main" id="{3813A2B8-9020-2DA8-615E-BE79B46C4771}"/>
              </a:ext>
            </a:extLst>
          </p:cNvPr>
          <p:cNvPicPr>
            <a:picLocks noChangeAspect="1"/>
          </p:cNvPicPr>
          <p:nvPr/>
        </p:nvPicPr>
        <p:blipFill>
          <a:blip r:embed="rId4"/>
          <a:stretch>
            <a:fillRect/>
          </a:stretch>
        </p:blipFill>
        <p:spPr>
          <a:xfrm>
            <a:off x="3633971" y="629265"/>
            <a:ext cx="4223592" cy="2572807"/>
          </a:xfrm>
          <a:prstGeom prst="rect">
            <a:avLst/>
          </a:prstGeom>
        </p:spPr>
      </p:pic>
      <p:pic>
        <p:nvPicPr>
          <p:cNvPr id="3" name="Kép 2">
            <a:extLst>
              <a:ext uri="{FF2B5EF4-FFF2-40B4-BE49-F238E27FC236}">
                <a16:creationId xmlns:a16="http://schemas.microsoft.com/office/drawing/2014/main" id="{EF78A3C1-BAF5-32E1-4251-B547EC21183A}"/>
              </a:ext>
            </a:extLst>
          </p:cNvPr>
          <p:cNvPicPr>
            <a:picLocks noChangeAspect="1"/>
          </p:cNvPicPr>
          <p:nvPr/>
        </p:nvPicPr>
        <p:blipFill>
          <a:blip r:embed="rId5"/>
          <a:stretch>
            <a:fillRect/>
          </a:stretch>
        </p:blipFill>
        <p:spPr>
          <a:xfrm>
            <a:off x="8073816" y="629265"/>
            <a:ext cx="3793063" cy="2572807"/>
          </a:xfrm>
          <a:prstGeom prst="rect">
            <a:avLst/>
          </a:prstGeom>
        </p:spPr>
      </p:pic>
      <p:sp>
        <p:nvSpPr>
          <p:cNvPr id="9" name="Szövegdoboz 8">
            <a:extLst>
              <a:ext uri="{FF2B5EF4-FFF2-40B4-BE49-F238E27FC236}">
                <a16:creationId xmlns:a16="http://schemas.microsoft.com/office/drawing/2014/main" id="{58B9D641-876C-3281-DD8E-259CDA29512F}"/>
              </a:ext>
            </a:extLst>
          </p:cNvPr>
          <p:cNvSpPr txBox="1"/>
          <p:nvPr/>
        </p:nvSpPr>
        <p:spPr>
          <a:xfrm>
            <a:off x="8073816" y="3202072"/>
            <a:ext cx="3813384" cy="276999"/>
          </a:xfrm>
          <a:prstGeom prst="rect">
            <a:avLst/>
          </a:prstGeom>
          <a:noFill/>
        </p:spPr>
        <p:txBody>
          <a:bodyPr wrap="square">
            <a:spAutoFit/>
          </a:bodyPr>
          <a:lstStyle/>
          <a:p>
            <a:r>
              <a:rPr lang="hu-HU" sz="1200" dirty="0"/>
              <a:t>https://youtu.be/ZVLIEIpWQ2k?si=PTfwH-KV0u4avn-U</a:t>
            </a:r>
          </a:p>
        </p:txBody>
      </p:sp>
      <p:sp>
        <p:nvSpPr>
          <p:cNvPr id="14" name="Szövegdoboz 13">
            <a:extLst>
              <a:ext uri="{FF2B5EF4-FFF2-40B4-BE49-F238E27FC236}">
                <a16:creationId xmlns:a16="http://schemas.microsoft.com/office/drawing/2014/main" id="{548AC2AB-AFD6-DF4C-033C-DF91E92FF62F}"/>
              </a:ext>
            </a:extLst>
          </p:cNvPr>
          <p:cNvSpPr txBox="1"/>
          <p:nvPr/>
        </p:nvSpPr>
        <p:spPr>
          <a:xfrm>
            <a:off x="3579380" y="3202072"/>
            <a:ext cx="4386310" cy="307777"/>
          </a:xfrm>
          <a:prstGeom prst="rect">
            <a:avLst/>
          </a:prstGeom>
          <a:noFill/>
        </p:spPr>
        <p:txBody>
          <a:bodyPr wrap="square">
            <a:spAutoFit/>
          </a:bodyPr>
          <a:lstStyle/>
          <a:p>
            <a:r>
              <a:rPr lang="hu-HU" sz="1400" dirty="0"/>
              <a:t>https://youtu.be/5l2wl3sAOPE?si=8bAxt-ui4q8f0CUP</a:t>
            </a:r>
          </a:p>
        </p:txBody>
      </p:sp>
      <p:pic>
        <p:nvPicPr>
          <p:cNvPr id="18" name="Kép 17">
            <a:extLst>
              <a:ext uri="{FF2B5EF4-FFF2-40B4-BE49-F238E27FC236}">
                <a16:creationId xmlns:a16="http://schemas.microsoft.com/office/drawing/2014/main" id="{9E74B14F-ABB8-1F07-3E96-E97B0A83ADD4}"/>
              </a:ext>
            </a:extLst>
          </p:cNvPr>
          <p:cNvPicPr>
            <a:picLocks noChangeAspect="1"/>
          </p:cNvPicPr>
          <p:nvPr/>
        </p:nvPicPr>
        <p:blipFill>
          <a:blip r:embed="rId6"/>
          <a:stretch>
            <a:fillRect/>
          </a:stretch>
        </p:blipFill>
        <p:spPr>
          <a:xfrm>
            <a:off x="3638372" y="3938258"/>
            <a:ext cx="4224779" cy="2057339"/>
          </a:xfrm>
          <a:prstGeom prst="rect">
            <a:avLst/>
          </a:prstGeom>
        </p:spPr>
      </p:pic>
      <p:sp>
        <p:nvSpPr>
          <p:cNvPr id="22" name="Szövegdoboz 21">
            <a:extLst>
              <a:ext uri="{FF2B5EF4-FFF2-40B4-BE49-F238E27FC236}">
                <a16:creationId xmlns:a16="http://schemas.microsoft.com/office/drawing/2014/main" id="{495997E8-FD5E-8140-004F-2338148125A8}"/>
              </a:ext>
            </a:extLst>
          </p:cNvPr>
          <p:cNvSpPr txBox="1"/>
          <p:nvPr/>
        </p:nvSpPr>
        <p:spPr>
          <a:xfrm>
            <a:off x="3655810" y="3535626"/>
            <a:ext cx="8145103" cy="461665"/>
          </a:xfrm>
          <a:prstGeom prst="rect">
            <a:avLst/>
          </a:prstGeom>
          <a:noFill/>
        </p:spPr>
        <p:txBody>
          <a:bodyPr wrap="square">
            <a:spAutoFit/>
          </a:bodyPr>
          <a:lstStyle/>
          <a:p>
            <a:r>
              <a:rPr lang="hu-HU" sz="2400" dirty="0">
                <a:solidFill>
                  <a:srgbClr val="FF0000"/>
                </a:solidFill>
              </a:rPr>
              <a:t>https://youtu.be/mSrfthEkvOc?si=8ftGND0bSIlyNQwQ</a:t>
            </a:r>
          </a:p>
        </p:txBody>
      </p:sp>
      <p:pic>
        <p:nvPicPr>
          <p:cNvPr id="24" name="Kép 23">
            <a:extLst>
              <a:ext uri="{FF2B5EF4-FFF2-40B4-BE49-F238E27FC236}">
                <a16:creationId xmlns:a16="http://schemas.microsoft.com/office/drawing/2014/main" id="{7A5CE9A9-70E7-1EC5-A8AE-963E63B6E120}"/>
              </a:ext>
            </a:extLst>
          </p:cNvPr>
          <p:cNvPicPr>
            <a:picLocks noChangeAspect="1"/>
          </p:cNvPicPr>
          <p:nvPr/>
        </p:nvPicPr>
        <p:blipFill>
          <a:blip r:embed="rId7"/>
          <a:stretch>
            <a:fillRect/>
          </a:stretch>
        </p:blipFill>
        <p:spPr>
          <a:xfrm>
            <a:off x="8063099" y="3942735"/>
            <a:ext cx="3803780" cy="2057338"/>
          </a:xfrm>
          <a:prstGeom prst="rect">
            <a:avLst/>
          </a:prstGeom>
        </p:spPr>
      </p:pic>
      <p:sp>
        <p:nvSpPr>
          <p:cNvPr id="25" name="Szövegdoboz 24">
            <a:extLst>
              <a:ext uri="{FF2B5EF4-FFF2-40B4-BE49-F238E27FC236}">
                <a16:creationId xmlns:a16="http://schemas.microsoft.com/office/drawing/2014/main" id="{158E663A-5575-0727-B496-7A42D2DCACD4}"/>
              </a:ext>
            </a:extLst>
          </p:cNvPr>
          <p:cNvSpPr txBox="1"/>
          <p:nvPr/>
        </p:nvSpPr>
        <p:spPr>
          <a:xfrm>
            <a:off x="4587700" y="199958"/>
            <a:ext cx="5827877" cy="369332"/>
          </a:xfrm>
          <a:prstGeom prst="rect">
            <a:avLst/>
          </a:prstGeom>
          <a:noFill/>
        </p:spPr>
        <p:txBody>
          <a:bodyPr wrap="none" rtlCol="0">
            <a:spAutoFit/>
          </a:bodyPr>
          <a:lstStyle/>
          <a:p>
            <a:r>
              <a:rPr lang="hu-HU" b="1" dirty="0"/>
              <a:t>NEW INFUENCERS IN THE ANTHROPOGENIC AFFECTS</a:t>
            </a:r>
          </a:p>
        </p:txBody>
      </p:sp>
      <p:sp>
        <p:nvSpPr>
          <p:cNvPr id="26" name="Ellipszis 25">
            <a:extLst>
              <a:ext uri="{FF2B5EF4-FFF2-40B4-BE49-F238E27FC236}">
                <a16:creationId xmlns:a16="http://schemas.microsoft.com/office/drawing/2014/main" id="{F60EA0BF-6E66-2EC1-A8DB-3A434691D1CB}"/>
              </a:ext>
            </a:extLst>
          </p:cNvPr>
          <p:cNvSpPr/>
          <p:nvPr/>
        </p:nvSpPr>
        <p:spPr>
          <a:xfrm>
            <a:off x="2866116" y="462116"/>
            <a:ext cx="1721584" cy="1219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52 countries</a:t>
            </a:r>
          </a:p>
          <a:p>
            <a:pPr algn="ctr"/>
            <a:r>
              <a:rPr lang="en-US" dirty="0"/>
              <a:t>do this</a:t>
            </a:r>
          </a:p>
        </p:txBody>
      </p:sp>
      <p:sp>
        <p:nvSpPr>
          <p:cNvPr id="27" name="Szövegdoboz 26">
            <a:extLst>
              <a:ext uri="{FF2B5EF4-FFF2-40B4-BE49-F238E27FC236}">
                <a16:creationId xmlns:a16="http://schemas.microsoft.com/office/drawing/2014/main" id="{B9A3A6E5-4139-7CAD-6962-2915D2893CA3}"/>
              </a:ext>
            </a:extLst>
          </p:cNvPr>
          <p:cNvSpPr txBox="1"/>
          <p:nvPr/>
        </p:nvSpPr>
        <p:spPr>
          <a:xfrm>
            <a:off x="3923073" y="4827639"/>
            <a:ext cx="2747675" cy="646331"/>
          </a:xfrm>
          <a:prstGeom prst="rect">
            <a:avLst/>
          </a:prstGeom>
          <a:noFill/>
        </p:spPr>
        <p:txBody>
          <a:bodyPr wrap="none" rtlCol="0">
            <a:spAutoFit/>
          </a:bodyPr>
          <a:lstStyle/>
          <a:p>
            <a:r>
              <a:rPr lang="hu-HU" dirty="0">
                <a:solidFill>
                  <a:schemeClr val="bg1"/>
                </a:solidFill>
              </a:rPr>
              <a:t>MINI SUN – SECOND SUN</a:t>
            </a:r>
          </a:p>
          <a:p>
            <a:r>
              <a:rPr lang="hu-HU" dirty="0">
                <a:solidFill>
                  <a:schemeClr val="bg1"/>
                </a:solidFill>
              </a:rPr>
              <a:t>ARTIFICIAL SUN</a:t>
            </a:r>
          </a:p>
        </p:txBody>
      </p:sp>
    </p:spTree>
    <p:extLst>
      <p:ext uri="{BB962C8B-B14F-4D97-AF65-F5344CB8AC3E}">
        <p14:creationId xmlns:p14="http://schemas.microsoft.com/office/powerpoint/2010/main" val="3807699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sp>
        <p:nvSpPr>
          <p:cNvPr id="10" name="Szövegdoboz 9">
            <a:extLst>
              <a:ext uri="{FF2B5EF4-FFF2-40B4-BE49-F238E27FC236}">
                <a16:creationId xmlns:a16="http://schemas.microsoft.com/office/drawing/2014/main" id="{38209063-8D60-F3AB-AC42-453938873042}"/>
              </a:ext>
            </a:extLst>
          </p:cNvPr>
          <p:cNvSpPr txBox="1"/>
          <p:nvPr/>
        </p:nvSpPr>
        <p:spPr>
          <a:xfrm>
            <a:off x="304800" y="2680830"/>
            <a:ext cx="6096000" cy="3416320"/>
          </a:xfrm>
          <a:prstGeom prst="rect">
            <a:avLst/>
          </a:prstGeom>
          <a:noFill/>
        </p:spPr>
        <p:txBody>
          <a:bodyPr wrap="square">
            <a:spAutoFit/>
          </a:bodyPr>
          <a:lstStyle/>
          <a:p>
            <a:r>
              <a:rPr lang="en-GB" sz="1800" b="1" i="1" dirty="0">
                <a:effectLst/>
                <a:latin typeface="Aptos" panose="020B0004020202020204" pitchFamily="34" charset="0"/>
                <a:ea typeface="Aptos" panose="020B0004020202020204" pitchFamily="34" charset="0"/>
                <a:cs typeface="Arial" panose="020B0604020202020204" pitchFamily="34" charset="0"/>
              </a:rPr>
              <a:t>Energy security as a factor </a:t>
            </a:r>
            <a:endParaRPr lang="hu-HU" sz="1800" b="1" i="1" dirty="0">
              <a:effectLst/>
              <a:latin typeface="Aptos" panose="020B0004020202020204" pitchFamily="34" charset="0"/>
              <a:ea typeface="Aptos" panose="020B0004020202020204" pitchFamily="34" charset="0"/>
              <a:cs typeface="Arial" panose="020B0604020202020204" pitchFamily="34" charset="0"/>
            </a:endParaRPr>
          </a:p>
          <a:p>
            <a:r>
              <a:rPr lang="en-GB" sz="1800" b="1" i="1" dirty="0">
                <a:effectLst/>
                <a:latin typeface="Aptos" panose="020B0004020202020204" pitchFamily="34" charset="0"/>
                <a:ea typeface="Aptos" panose="020B0004020202020204" pitchFamily="34" charset="0"/>
                <a:cs typeface="Arial" panose="020B0604020202020204" pitchFamily="34" charset="0"/>
              </a:rPr>
              <a:t>of economic stability</a:t>
            </a:r>
            <a:endParaRPr lang="hu-HU" sz="1800" b="1" i="1" dirty="0">
              <a:effectLst/>
              <a:latin typeface="Aptos" panose="020B0004020202020204" pitchFamily="34" charset="0"/>
              <a:ea typeface="Aptos" panose="020B0004020202020204" pitchFamily="34" charset="0"/>
              <a:cs typeface="Arial" panose="020B0604020202020204" pitchFamily="34" charset="0"/>
            </a:endParaRPr>
          </a:p>
          <a:p>
            <a:endParaRPr lang="hu-HU" b="1" i="1" dirty="0">
              <a:latin typeface="Aptos" panose="020B0004020202020204" pitchFamily="34" charset="0"/>
              <a:cs typeface="Arial" panose="020B0604020202020204" pitchFamily="34" charset="0"/>
            </a:endParaRPr>
          </a:p>
          <a:p>
            <a:r>
              <a:rPr lang="hu-HU" b="1" i="1" dirty="0">
                <a:latin typeface="Aptos" panose="020B0004020202020204" pitchFamily="34" charset="0"/>
                <a:cs typeface="Arial" panose="020B0604020202020204" pitchFamily="34" charset="0"/>
              </a:rPr>
              <a:t>SUPPLY STABILITY OF THE </a:t>
            </a:r>
          </a:p>
          <a:p>
            <a:r>
              <a:rPr lang="hu-HU" b="1" i="1" dirty="0">
                <a:latin typeface="Aptos" panose="020B0004020202020204" pitchFamily="34" charset="0"/>
                <a:cs typeface="Arial" panose="020B0604020202020204" pitchFamily="34" charset="0"/>
              </a:rPr>
              <a:t>ENERGY USERS</a:t>
            </a:r>
          </a:p>
          <a:p>
            <a:r>
              <a:rPr lang="hu-HU" b="1" i="1" dirty="0">
                <a:latin typeface="Aptos" panose="020B0004020202020204" pitchFamily="34" charset="0"/>
                <a:cs typeface="Arial" panose="020B0604020202020204" pitchFamily="34" charset="0"/>
              </a:rPr>
              <a:t>DEPENDS ON </a:t>
            </a:r>
          </a:p>
          <a:p>
            <a:endParaRPr lang="hu-HU" b="1" i="1" dirty="0">
              <a:latin typeface="Aptos" panose="020B0004020202020204" pitchFamily="34" charset="0"/>
              <a:cs typeface="Arial" panose="020B0604020202020204" pitchFamily="34" charset="0"/>
            </a:endParaRPr>
          </a:p>
          <a:p>
            <a:r>
              <a:rPr lang="hu-HU" b="1" i="1" dirty="0">
                <a:latin typeface="Aptos" panose="020B0004020202020204" pitchFamily="34" charset="0"/>
                <a:cs typeface="Arial" panose="020B0604020202020204" pitchFamily="34" charset="0"/>
              </a:rPr>
              <a:t>PROVIDERS AS WELL, IMPORTANT</a:t>
            </a:r>
          </a:p>
          <a:p>
            <a:r>
              <a:rPr lang="hu-HU" b="1" i="1" dirty="0">
                <a:latin typeface="Aptos" panose="020B0004020202020204" pitchFamily="34" charset="0"/>
                <a:cs typeface="Arial" panose="020B0604020202020204" pitchFamily="34" charset="0"/>
              </a:rPr>
              <a:t>ARE THE SECONDARY AND TERCIARY</a:t>
            </a:r>
          </a:p>
          <a:p>
            <a:r>
              <a:rPr lang="hu-HU" b="1" i="1" dirty="0">
                <a:latin typeface="Aptos" panose="020B0004020202020204" pitchFamily="34" charset="0"/>
                <a:cs typeface="Arial" panose="020B0604020202020204" pitchFamily="34" charset="0"/>
              </a:rPr>
              <a:t>SOLUTION TO SOLVE THE BLACKOUT</a:t>
            </a:r>
          </a:p>
          <a:p>
            <a:r>
              <a:rPr lang="hu-HU" b="1" i="1" dirty="0">
                <a:latin typeface="Aptos" panose="020B0004020202020204" pitchFamily="34" charset="0"/>
                <a:cs typeface="Arial" panose="020B0604020202020204" pitchFamily="34" charset="0"/>
              </a:rPr>
              <a:t>AND  LACK OF THE FUEL DURING</a:t>
            </a:r>
          </a:p>
          <a:p>
            <a:r>
              <a:rPr lang="hu-HU" b="1" i="1" dirty="0">
                <a:latin typeface="Aptos" panose="020B0004020202020204" pitchFamily="34" charset="0"/>
                <a:cs typeface="Arial" panose="020B0604020202020204" pitchFamily="34" charset="0"/>
              </a:rPr>
              <a:t>MORE WEEKS, MONTHS, YEARS.</a:t>
            </a:r>
          </a:p>
        </p:txBody>
      </p:sp>
      <p:pic>
        <p:nvPicPr>
          <p:cNvPr id="6" name="Kép 5">
            <a:extLst>
              <a:ext uri="{FF2B5EF4-FFF2-40B4-BE49-F238E27FC236}">
                <a16:creationId xmlns:a16="http://schemas.microsoft.com/office/drawing/2014/main" id="{37A42ED3-FB2E-BA82-5D11-EAB46F484BA1}"/>
              </a:ext>
            </a:extLst>
          </p:cNvPr>
          <p:cNvPicPr>
            <a:picLocks noChangeAspect="1"/>
          </p:cNvPicPr>
          <p:nvPr/>
        </p:nvPicPr>
        <p:blipFill>
          <a:blip r:embed="rId4"/>
          <a:stretch>
            <a:fillRect/>
          </a:stretch>
        </p:blipFill>
        <p:spPr>
          <a:xfrm>
            <a:off x="4267201" y="266693"/>
            <a:ext cx="7604644" cy="5679109"/>
          </a:xfrm>
          <a:prstGeom prst="rect">
            <a:avLst/>
          </a:prstGeom>
        </p:spPr>
      </p:pic>
      <p:sp>
        <p:nvSpPr>
          <p:cNvPr id="11" name="Szövegdoboz 10">
            <a:extLst>
              <a:ext uri="{FF2B5EF4-FFF2-40B4-BE49-F238E27FC236}">
                <a16:creationId xmlns:a16="http://schemas.microsoft.com/office/drawing/2014/main" id="{4DD21BA0-935F-710A-3BE8-82AA99AF8FC2}"/>
              </a:ext>
            </a:extLst>
          </p:cNvPr>
          <p:cNvSpPr txBox="1"/>
          <p:nvPr/>
        </p:nvSpPr>
        <p:spPr>
          <a:xfrm>
            <a:off x="4267201" y="1681316"/>
            <a:ext cx="1389483" cy="369332"/>
          </a:xfrm>
          <a:prstGeom prst="rect">
            <a:avLst/>
          </a:prstGeom>
          <a:noFill/>
        </p:spPr>
        <p:txBody>
          <a:bodyPr wrap="none" rtlCol="0">
            <a:spAutoFit/>
          </a:bodyPr>
          <a:lstStyle/>
          <a:p>
            <a:r>
              <a:rPr lang="hu-HU" b="1" dirty="0">
                <a:solidFill>
                  <a:schemeClr val="bg1"/>
                </a:solidFill>
                <a:highlight>
                  <a:srgbClr val="FF0000"/>
                </a:highlight>
              </a:rPr>
              <a:t>BLACK OUT</a:t>
            </a:r>
          </a:p>
        </p:txBody>
      </p:sp>
      <p:sp>
        <p:nvSpPr>
          <p:cNvPr id="13" name="Szövegdoboz 12">
            <a:extLst>
              <a:ext uri="{FF2B5EF4-FFF2-40B4-BE49-F238E27FC236}">
                <a16:creationId xmlns:a16="http://schemas.microsoft.com/office/drawing/2014/main" id="{34885D42-B8B8-FFEC-8E93-6D20637D193F}"/>
              </a:ext>
            </a:extLst>
          </p:cNvPr>
          <p:cNvSpPr txBox="1"/>
          <p:nvPr/>
        </p:nvSpPr>
        <p:spPr>
          <a:xfrm>
            <a:off x="2605223" y="227782"/>
            <a:ext cx="1495153" cy="923330"/>
          </a:xfrm>
          <a:prstGeom prst="rect">
            <a:avLst/>
          </a:prstGeom>
          <a:noFill/>
        </p:spPr>
        <p:txBody>
          <a:bodyPr wrap="none" rtlCol="0">
            <a:spAutoFit/>
          </a:bodyPr>
          <a:lstStyle/>
          <a:p>
            <a:pPr algn="ctr"/>
            <a:r>
              <a:rPr lang="hu-HU" dirty="0"/>
              <a:t>ALARM PLAN</a:t>
            </a:r>
          </a:p>
          <a:p>
            <a:pPr algn="ctr"/>
            <a:r>
              <a:rPr lang="hu-HU" dirty="0"/>
              <a:t>ALARM</a:t>
            </a:r>
          </a:p>
          <a:p>
            <a:pPr algn="ctr"/>
            <a:r>
              <a:rPr lang="hu-HU" dirty="0"/>
              <a:t>TRAINING</a:t>
            </a:r>
          </a:p>
        </p:txBody>
      </p:sp>
    </p:spTree>
    <p:extLst>
      <p:ext uri="{BB962C8B-B14F-4D97-AF65-F5344CB8AC3E}">
        <p14:creationId xmlns:p14="http://schemas.microsoft.com/office/powerpoint/2010/main" val="4163316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pic>
        <p:nvPicPr>
          <p:cNvPr id="2" name="Kép 1">
            <a:extLst>
              <a:ext uri="{FF2B5EF4-FFF2-40B4-BE49-F238E27FC236}">
                <a16:creationId xmlns:a16="http://schemas.microsoft.com/office/drawing/2014/main" id="{1851F81F-3680-53CB-62FA-F98210DE0B8A}"/>
              </a:ext>
            </a:extLst>
          </p:cNvPr>
          <p:cNvPicPr>
            <a:picLocks noChangeAspect="1"/>
          </p:cNvPicPr>
          <p:nvPr/>
        </p:nvPicPr>
        <p:blipFill>
          <a:blip r:embed="rId4"/>
          <a:stretch>
            <a:fillRect/>
          </a:stretch>
        </p:blipFill>
        <p:spPr>
          <a:xfrm>
            <a:off x="4100053" y="154805"/>
            <a:ext cx="7649496" cy="5850954"/>
          </a:xfrm>
          <a:prstGeom prst="rect">
            <a:avLst/>
          </a:prstGeom>
        </p:spPr>
      </p:pic>
      <p:sp>
        <p:nvSpPr>
          <p:cNvPr id="4" name="Szövegdoboz 3">
            <a:extLst>
              <a:ext uri="{FF2B5EF4-FFF2-40B4-BE49-F238E27FC236}">
                <a16:creationId xmlns:a16="http://schemas.microsoft.com/office/drawing/2014/main" id="{E32A0465-4CF5-4871-F397-3BE76C84D77A}"/>
              </a:ext>
            </a:extLst>
          </p:cNvPr>
          <p:cNvSpPr txBox="1"/>
          <p:nvPr/>
        </p:nvSpPr>
        <p:spPr>
          <a:xfrm>
            <a:off x="206477" y="2934460"/>
            <a:ext cx="3331489" cy="3416320"/>
          </a:xfrm>
          <a:prstGeom prst="rect">
            <a:avLst/>
          </a:prstGeom>
          <a:noFill/>
        </p:spPr>
        <p:txBody>
          <a:bodyPr wrap="none" rtlCol="0">
            <a:spAutoFit/>
          </a:bodyPr>
          <a:lstStyle/>
          <a:p>
            <a:r>
              <a:rPr lang="hu-HU" dirty="0"/>
              <a:t>WE USED THE BIG PART OF THE</a:t>
            </a:r>
          </a:p>
          <a:p>
            <a:r>
              <a:rPr lang="hu-HU" dirty="0"/>
              <a:t>FOSSILS UNDER 300 YEARS</a:t>
            </a:r>
          </a:p>
          <a:p>
            <a:endParaRPr lang="hu-HU" dirty="0"/>
          </a:p>
          <a:p>
            <a:r>
              <a:rPr lang="hu-HU" dirty="0"/>
              <a:t>WHAT </a:t>
            </a:r>
          </a:p>
          <a:p>
            <a:r>
              <a:rPr lang="hu-HU" dirty="0"/>
              <a:t>PRODUCED THE NATURE</a:t>
            </a:r>
          </a:p>
          <a:p>
            <a:r>
              <a:rPr lang="hu-HU" dirty="0"/>
              <a:t>UNDER 60 BILLION YEARS</a:t>
            </a:r>
          </a:p>
          <a:p>
            <a:endParaRPr lang="hu-HU" dirty="0"/>
          </a:p>
          <a:p>
            <a:r>
              <a:rPr lang="hu-HU" dirty="0"/>
              <a:t>CRITICAL ISSUE IS THE</a:t>
            </a:r>
          </a:p>
          <a:p>
            <a:r>
              <a:rPr lang="hu-HU" dirty="0"/>
              <a:t>NEXT 10 YEARS ENERGY USING</a:t>
            </a:r>
          </a:p>
          <a:p>
            <a:r>
              <a:rPr lang="hu-HU" dirty="0"/>
              <a:t>DUE TO REFLEXION OF THE</a:t>
            </a:r>
          </a:p>
          <a:p>
            <a:r>
              <a:rPr lang="hu-HU"/>
              <a:t>ACCELERATED WARMING</a:t>
            </a:r>
            <a:endParaRPr lang="hu-HU" dirty="0"/>
          </a:p>
          <a:p>
            <a:endParaRPr lang="hu-HU" dirty="0"/>
          </a:p>
        </p:txBody>
      </p:sp>
    </p:spTree>
    <p:extLst>
      <p:ext uri="{BB962C8B-B14F-4D97-AF65-F5344CB8AC3E}">
        <p14:creationId xmlns:p14="http://schemas.microsoft.com/office/powerpoint/2010/main" val="2670183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pic>
        <p:nvPicPr>
          <p:cNvPr id="6" name="Kép 5">
            <a:extLst>
              <a:ext uri="{FF2B5EF4-FFF2-40B4-BE49-F238E27FC236}">
                <a16:creationId xmlns:a16="http://schemas.microsoft.com/office/drawing/2014/main" id="{B71E2115-4F19-6B69-852A-D84AB47B9F02}"/>
              </a:ext>
            </a:extLst>
          </p:cNvPr>
          <p:cNvPicPr>
            <a:picLocks noChangeAspect="1"/>
          </p:cNvPicPr>
          <p:nvPr/>
        </p:nvPicPr>
        <p:blipFill>
          <a:blip r:embed="rId4"/>
          <a:stretch>
            <a:fillRect/>
          </a:stretch>
        </p:blipFill>
        <p:spPr>
          <a:xfrm>
            <a:off x="335280" y="3343877"/>
            <a:ext cx="3937807" cy="2475945"/>
          </a:xfrm>
          <a:prstGeom prst="rect">
            <a:avLst/>
          </a:prstGeom>
        </p:spPr>
      </p:pic>
      <p:sp>
        <p:nvSpPr>
          <p:cNvPr id="13" name="Szövegdoboz 12">
            <a:extLst>
              <a:ext uri="{FF2B5EF4-FFF2-40B4-BE49-F238E27FC236}">
                <a16:creationId xmlns:a16="http://schemas.microsoft.com/office/drawing/2014/main" id="{688550E3-F044-553C-66BF-2F250B4AE480}"/>
              </a:ext>
            </a:extLst>
          </p:cNvPr>
          <p:cNvSpPr txBox="1"/>
          <p:nvPr/>
        </p:nvSpPr>
        <p:spPr>
          <a:xfrm>
            <a:off x="2753360" y="176985"/>
            <a:ext cx="9194800" cy="2585323"/>
          </a:xfrm>
          <a:prstGeom prst="rect">
            <a:avLst/>
          </a:prstGeom>
          <a:noFill/>
        </p:spPr>
        <p:txBody>
          <a:bodyPr wrap="square" rtlCol="0">
            <a:spAutoFit/>
          </a:bodyPr>
          <a:lstStyle/>
          <a:p>
            <a:pPr algn="just"/>
            <a:r>
              <a:rPr lang="en-US" dirty="0"/>
              <a:t>Based on calculation of the IPCC, we can hold the global warming on 1,5°C degrees, if we use maximum 10% of our general energy using. But rather less or zero.</a:t>
            </a:r>
          </a:p>
          <a:p>
            <a:pPr algn="just"/>
            <a:endParaRPr lang="en-US" dirty="0"/>
          </a:p>
          <a:p>
            <a:pPr algn="just"/>
            <a:r>
              <a:rPr lang="en-US" dirty="0"/>
              <a:t>Here are for example the coal burning goals, we did not stop the total fossil fuel using In year 2000. The fair transition gives possibility for new developments, new technologies, also careful with workers, that find another works in COAL OUT (China in red).</a:t>
            </a:r>
          </a:p>
          <a:p>
            <a:pPr algn="just"/>
            <a:endParaRPr lang="en-US" dirty="0"/>
          </a:p>
          <a:p>
            <a:pPr algn="just"/>
            <a:r>
              <a:rPr lang="en-US" dirty="0"/>
              <a:t>VS biomass utility goals for buildings and agriculture (green), industry (yellow), power (blue) </a:t>
            </a:r>
          </a:p>
          <a:p>
            <a:pPr algn="just"/>
            <a:r>
              <a:rPr lang="en-US" dirty="0"/>
              <a:t>conversion losses (grey) to year 2050 .              </a:t>
            </a:r>
            <a:r>
              <a:rPr lang="en-US" b="1" dirty="0"/>
              <a:t>STEPS                               APS                          NZE</a:t>
            </a:r>
          </a:p>
        </p:txBody>
      </p:sp>
      <p:sp>
        <p:nvSpPr>
          <p:cNvPr id="14" name="Szövegdoboz 13">
            <a:extLst>
              <a:ext uri="{FF2B5EF4-FFF2-40B4-BE49-F238E27FC236}">
                <a16:creationId xmlns:a16="http://schemas.microsoft.com/office/drawing/2014/main" id="{53E763E8-8372-87A7-CB4B-0C8F1C33F874}"/>
              </a:ext>
            </a:extLst>
          </p:cNvPr>
          <p:cNvSpPr txBox="1"/>
          <p:nvPr/>
        </p:nvSpPr>
        <p:spPr>
          <a:xfrm>
            <a:off x="2090271" y="2839238"/>
            <a:ext cx="1369990" cy="1169551"/>
          </a:xfrm>
          <a:prstGeom prst="rect">
            <a:avLst/>
          </a:prstGeom>
          <a:noFill/>
        </p:spPr>
        <p:txBody>
          <a:bodyPr wrap="none" rtlCol="0">
            <a:spAutoFit/>
          </a:bodyPr>
          <a:lstStyle/>
          <a:p>
            <a:r>
              <a:rPr lang="en-US" sz="1400" b="1"/>
              <a:t>STEPS</a:t>
            </a:r>
            <a:r>
              <a:rPr lang="en-US" sz="1400"/>
              <a:t> </a:t>
            </a:r>
          </a:p>
          <a:p>
            <a:r>
              <a:rPr lang="en-US" sz="1400" dirty="0"/>
              <a:t>Stated Policies</a:t>
            </a:r>
          </a:p>
          <a:p>
            <a:r>
              <a:rPr lang="en-US" sz="1400" dirty="0"/>
              <a:t>Scenario  </a:t>
            </a:r>
            <a:r>
              <a:rPr lang="en-US" sz="1400" dirty="0" err="1"/>
              <a:t>Mtce</a:t>
            </a:r>
            <a:r>
              <a:rPr lang="en-US" sz="1400" dirty="0"/>
              <a:t> </a:t>
            </a:r>
          </a:p>
          <a:p>
            <a:r>
              <a:rPr lang="en-US" sz="1400" dirty="0"/>
              <a:t>from </a:t>
            </a:r>
            <a:r>
              <a:rPr lang="en-US" sz="1400" b="1" dirty="0"/>
              <a:t>5640</a:t>
            </a:r>
          </a:p>
          <a:p>
            <a:r>
              <a:rPr lang="en-US" sz="1400" dirty="0"/>
              <a:t>To 3820</a:t>
            </a:r>
          </a:p>
        </p:txBody>
      </p:sp>
      <p:sp>
        <p:nvSpPr>
          <p:cNvPr id="15" name="Szövegdoboz 14">
            <a:extLst>
              <a:ext uri="{FF2B5EF4-FFF2-40B4-BE49-F238E27FC236}">
                <a16:creationId xmlns:a16="http://schemas.microsoft.com/office/drawing/2014/main" id="{7EB7D589-C564-41BD-E6FF-D8F88E3849C7}"/>
              </a:ext>
            </a:extLst>
          </p:cNvPr>
          <p:cNvSpPr txBox="1"/>
          <p:nvPr/>
        </p:nvSpPr>
        <p:spPr>
          <a:xfrm>
            <a:off x="3806062" y="2848037"/>
            <a:ext cx="1079142" cy="1169551"/>
          </a:xfrm>
          <a:prstGeom prst="rect">
            <a:avLst/>
          </a:prstGeom>
          <a:noFill/>
        </p:spPr>
        <p:txBody>
          <a:bodyPr wrap="none" rtlCol="0">
            <a:spAutoFit/>
          </a:bodyPr>
          <a:lstStyle/>
          <a:p>
            <a:r>
              <a:rPr lang="en-US" sz="1400" b="1"/>
              <a:t>APS</a:t>
            </a:r>
          </a:p>
          <a:p>
            <a:r>
              <a:rPr lang="en-US" sz="1400" dirty="0">
                <a:effectLst/>
                <a:latin typeface="Aptos" panose="020B0004020202020204" pitchFamily="34" charset="0"/>
                <a:ea typeface="Aptos" panose="020B0004020202020204" pitchFamily="34" charset="0"/>
                <a:cs typeface="Arial" panose="020B0604020202020204" pitchFamily="34" charset="0"/>
              </a:rPr>
              <a:t>Announced</a:t>
            </a:r>
          </a:p>
          <a:p>
            <a:r>
              <a:rPr lang="en-US" sz="1400" dirty="0">
                <a:effectLst/>
                <a:latin typeface="Aptos" panose="020B0004020202020204" pitchFamily="34" charset="0"/>
                <a:ea typeface="Aptos" panose="020B0004020202020204" pitchFamily="34" charset="0"/>
                <a:cs typeface="Arial" panose="020B0604020202020204" pitchFamily="34" charset="0"/>
              </a:rPr>
              <a:t>Pledges</a:t>
            </a:r>
          </a:p>
          <a:p>
            <a:r>
              <a:rPr lang="en-US" sz="1400" dirty="0">
                <a:effectLst/>
                <a:latin typeface="Aptos" panose="020B0004020202020204" pitchFamily="34" charset="0"/>
                <a:ea typeface="Aptos" panose="020B0004020202020204" pitchFamily="34" charset="0"/>
                <a:cs typeface="Arial" panose="020B0604020202020204" pitchFamily="34" charset="0"/>
              </a:rPr>
              <a:t>Scenario</a:t>
            </a:r>
          </a:p>
          <a:p>
            <a:r>
              <a:rPr lang="en-US" sz="1400" dirty="0">
                <a:latin typeface="Aptos" panose="020B0004020202020204" pitchFamily="34" charset="0"/>
                <a:cs typeface="Arial" panose="020B0604020202020204" pitchFamily="34" charset="0"/>
              </a:rPr>
              <a:t>to </a:t>
            </a:r>
            <a:r>
              <a:rPr lang="en-US" sz="1400" b="1" dirty="0">
                <a:latin typeface="Aptos" panose="020B0004020202020204" pitchFamily="34" charset="0"/>
                <a:cs typeface="Arial" panose="020B0604020202020204" pitchFamily="34" charset="0"/>
              </a:rPr>
              <a:t>1610</a:t>
            </a:r>
            <a:endParaRPr lang="en-US" sz="1400" b="1" dirty="0"/>
          </a:p>
        </p:txBody>
      </p:sp>
      <p:sp>
        <p:nvSpPr>
          <p:cNvPr id="16" name="Szövegdoboz 15">
            <a:extLst>
              <a:ext uri="{FF2B5EF4-FFF2-40B4-BE49-F238E27FC236}">
                <a16:creationId xmlns:a16="http://schemas.microsoft.com/office/drawing/2014/main" id="{0357B182-D87F-3A90-577F-55EDDC85B9A1}"/>
              </a:ext>
            </a:extLst>
          </p:cNvPr>
          <p:cNvSpPr txBox="1"/>
          <p:nvPr/>
        </p:nvSpPr>
        <p:spPr>
          <a:xfrm>
            <a:off x="5116514" y="2816739"/>
            <a:ext cx="1549757" cy="1815882"/>
          </a:xfrm>
          <a:prstGeom prst="rect">
            <a:avLst/>
          </a:prstGeom>
          <a:noFill/>
        </p:spPr>
        <p:txBody>
          <a:bodyPr wrap="square" rtlCol="0">
            <a:spAutoFit/>
          </a:bodyPr>
          <a:lstStyle/>
          <a:p>
            <a:r>
              <a:rPr lang="en-US" sz="1400" b="1" dirty="0"/>
              <a:t>NZE</a:t>
            </a:r>
            <a:r>
              <a:rPr lang="en-US" sz="1400" dirty="0"/>
              <a:t> </a:t>
            </a:r>
          </a:p>
          <a:p>
            <a:r>
              <a:rPr lang="en-US" sz="1400" dirty="0"/>
              <a:t>Net Zero </a:t>
            </a:r>
            <a:endParaRPr lang="hu-HU" sz="1400" dirty="0"/>
          </a:p>
          <a:p>
            <a:r>
              <a:rPr lang="hu-HU" sz="1400" dirty="0" err="1"/>
              <a:t>to</a:t>
            </a:r>
            <a:r>
              <a:rPr lang="hu-HU" sz="1400" dirty="0"/>
              <a:t> </a:t>
            </a:r>
            <a:r>
              <a:rPr lang="hu-HU" sz="1400" b="1" dirty="0"/>
              <a:t>530</a:t>
            </a:r>
            <a:endParaRPr lang="en-US" sz="1400" b="1" dirty="0"/>
          </a:p>
          <a:p>
            <a:r>
              <a:rPr lang="en-US" sz="1400" dirty="0"/>
              <a:t>Energy Outlook 2022 </a:t>
            </a:r>
            <a:endParaRPr lang="hu-HU" sz="1400" dirty="0"/>
          </a:p>
          <a:p>
            <a:r>
              <a:rPr lang="en-US" sz="1400" dirty="0"/>
              <a:t>of</a:t>
            </a:r>
            <a:r>
              <a:rPr lang="en-US" sz="1400" b="1" dirty="0"/>
              <a:t> IEA </a:t>
            </a:r>
            <a:r>
              <a:rPr lang="en-US" sz="1400" dirty="0"/>
              <a:t>International </a:t>
            </a:r>
            <a:endParaRPr lang="hu-HU" sz="1400" dirty="0"/>
          </a:p>
          <a:p>
            <a:r>
              <a:rPr lang="en-US" sz="1400" dirty="0"/>
              <a:t>Energy Agency</a:t>
            </a:r>
          </a:p>
        </p:txBody>
      </p:sp>
      <p:pic>
        <p:nvPicPr>
          <p:cNvPr id="20" name="Kép 19">
            <a:extLst>
              <a:ext uri="{FF2B5EF4-FFF2-40B4-BE49-F238E27FC236}">
                <a16:creationId xmlns:a16="http://schemas.microsoft.com/office/drawing/2014/main" id="{2736464B-7C56-2666-82D0-6B70400013A8}"/>
              </a:ext>
            </a:extLst>
          </p:cNvPr>
          <p:cNvPicPr>
            <a:picLocks noChangeAspect="1"/>
          </p:cNvPicPr>
          <p:nvPr/>
        </p:nvPicPr>
        <p:blipFill>
          <a:blip r:embed="rId5"/>
          <a:stretch>
            <a:fillRect/>
          </a:stretch>
        </p:blipFill>
        <p:spPr>
          <a:xfrm>
            <a:off x="3771276" y="4755733"/>
            <a:ext cx="1312001" cy="1033455"/>
          </a:xfrm>
          <a:prstGeom prst="rect">
            <a:avLst/>
          </a:prstGeom>
        </p:spPr>
      </p:pic>
      <p:pic>
        <p:nvPicPr>
          <p:cNvPr id="22" name="Kép 21">
            <a:extLst>
              <a:ext uri="{FF2B5EF4-FFF2-40B4-BE49-F238E27FC236}">
                <a16:creationId xmlns:a16="http://schemas.microsoft.com/office/drawing/2014/main" id="{AF3E2763-05AC-9985-28A2-7751F595D4B9}"/>
              </a:ext>
            </a:extLst>
          </p:cNvPr>
          <p:cNvPicPr>
            <a:picLocks noChangeAspect="1"/>
          </p:cNvPicPr>
          <p:nvPr/>
        </p:nvPicPr>
        <p:blipFill>
          <a:blip r:embed="rId6"/>
          <a:stretch>
            <a:fillRect/>
          </a:stretch>
        </p:blipFill>
        <p:spPr>
          <a:xfrm>
            <a:off x="5231466" y="5308927"/>
            <a:ext cx="1312001" cy="513715"/>
          </a:xfrm>
          <a:prstGeom prst="rect">
            <a:avLst/>
          </a:prstGeom>
        </p:spPr>
      </p:pic>
      <p:pic>
        <p:nvPicPr>
          <p:cNvPr id="26" name="Kép 25">
            <a:extLst>
              <a:ext uri="{FF2B5EF4-FFF2-40B4-BE49-F238E27FC236}">
                <a16:creationId xmlns:a16="http://schemas.microsoft.com/office/drawing/2014/main" id="{A3C28288-20F5-9E57-53EF-F082C4F5456F}"/>
              </a:ext>
            </a:extLst>
          </p:cNvPr>
          <p:cNvPicPr>
            <a:picLocks noChangeAspect="1"/>
          </p:cNvPicPr>
          <p:nvPr/>
        </p:nvPicPr>
        <p:blipFill>
          <a:blip r:embed="rId7"/>
          <a:stretch>
            <a:fillRect/>
          </a:stretch>
        </p:blipFill>
        <p:spPr>
          <a:xfrm>
            <a:off x="6739530" y="3228549"/>
            <a:ext cx="1779743" cy="2766033"/>
          </a:xfrm>
          <a:prstGeom prst="rect">
            <a:avLst/>
          </a:prstGeom>
        </p:spPr>
      </p:pic>
      <p:pic>
        <p:nvPicPr>
          <p:cNvPr id="28" name="Kép 27">
            <a:extLst>
              <a:ext uri="{FF2B5EF4-FFF2-40B4-BE49-F238E27FC236}">
                <a16:creationId xmlns:a16="http://schemas.microsoft.com/office/drawing/2014/main" id="{687166D3-0192-13A3-A67D-62FA1EDB8337}"/>
              </a:ext>
            </a:extLst>
          </p:cNvPr>
          <p:cNvPicPr>
            <a:picLocks noChangeAspect="1"/>
          </p:cNvPicPr>
          <p:nvPr/>
        </p:nvPicPr>
        <p:blipFill>
          <a:blip r:embed="rId8"/>
          <a:stretch>
            <a:fillRect/>
          </a:stretch>
        </p:blipFill>
        <p:spPr>
          <a:xfrm>
            <a:off x="8715336" y="3228548"/>
            <a:ext cx="1549757" cy="2766033"/>
          </a:xfrm>
          <a:prstGeom prst="rect">
            <a:avLst/>
          </a:prstGeom>
        </p:spPr>
      </p:pic>
      <p:pic>
        <p:nvPicPr>
          <p:cNvPr id="30" name="Kép 29">
            <a:extLst>
              <a:ext uri="{FF2B5EF4-FFF2-40B4-BE49-F238E27FC236}">
                <a16:creationId xmlns:a16="http://schemas.microsoft.com/office/drawing/2014/main" id="{66AE6099-4D76-753C-A850-47C2CC0C3DD6}"/>
              </a:ext>
            </a:extLst>
          </p:cNvPr>
          <p:cNvPicPr>
            <a:picLocks noChangeAspect="1"/>
          </p:cNvPicPr>
          <p:nvPr/>
        </p:nvPicPr>
        <p:blipFill>
          <a:blip r:embed="rId9"/>
          <a:stretch>
            <a:fillRect/>
          </a:stretch>
        </p:blipFill>
        <p:spPr>
          <a:xfrm>
            <a:off x="10461733" y="3291466"/>
            <a:ext cx="1368673" cy="2767436"/>
          </a:xfrm>
          <a:prstGeom prst="rect">
            <a:avLst/>
          </a:prstGeom>
        </p:spPr>
      </p:pic>
    </p:spTree>
    <p:extLst>
      <p:ext uri="{BB962C8B-B14F-4D97-AF65-F5344CB8AC3E}">
        <p14:creationId xmlns:p14="http://schemas.microsoft.com/office/powerpoint/2010/main" val="26520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pic>
        <p:nvPicPr>
          <p:cNvPr id="3" name="Kép 2">
            <a:extLst>
              <a:ext uri="{FF2B5EF4-FFF2-40B4-BE49-F238E27FC236}">
                <a16:creationId xmlns:a16="http://schemas.microsoft.com/office/drawing/2014/main" id="{DB4F5534-4D83-D5A2-D6D5-40F9210CD23F}"/>
              </a:ext>
            </a:extLst>
          </p:cNvPr>
          <p:cNvPicPr>
            <a:picLocks noChangeAspect="1"/>
          </p:cNvPicPr>
          <p:nvPr/>
        </p:nvPicPr>
        <p:blipFill>
          <a:blip r:embed="rId3"/>
          <a:stretch>
            <a:fillRect/>
          </a:stretch>
        </p:blipFill>
        <p:spPr>
          <a:xfrm>
            <a:off x="5732232" y="136318"/>
            <a:ext cx="6311792" cy="6024450"/>
          </a:xfrm>
          <a:prstGeom prst="rect">
            <a:avLst/>
          </a:prstGeom>
        </p:spPr>
      </p:pic>
      <p:sp>
        <p:nvSpPr>
          <p:cNvPr id="6" name="Szövegdoboz 5">
            <a:extLst>
              <a:ext uri="{FF2B5EF4-FFF2-40B4-BE49-F238E27FC236}">
                <a16:creationId xmlns:a16="http://schemas.microsoft.com/office/drawing/2014/main" id="{ED4E01F1-20A6-E08C-E252-F30060A1C762}"/>
              </a:ext>
            </a:extLst>
          </p:cNvPr>
          <p:cNvSpPr txBox="1"/>
          <p:nvPr/>
        </p:nvSpPr>
        <p:spPr>
          <a:xfrm>
            <a:off x="4799126" y="2897195"/>
            <a:ext cx="4460965" cy="2893100"/>
          </a:xfrm>
          <a:prstGeom prst="rect">
            <a:avLst/>
          </a:prstGeom>
          <a:noFill/>
        </p:spPr>
        <p:txBody>
          <a:bodyPr wrap="none" rtlCol="0">
            <a:spAutoFit/>
          </a:bodyPr>
          <a:lstStyle/>
          <a:p>
            <a:r>
              <a:rPr lang="en-US" sz="1400" b="1" dirty="0"/>
              <a:t>STEPS</a:t>
            </a:r>
            <a:r>
              <a:rPr lang="en-US" sz="1400" dirty="0"/>
              <a:t> </a:t>
            </a:r>
          </a:p>
          <a:p>
            <a:r>
              <a:rPr lang="en-US" sz="1400" dirty="0"/>
              <a:t>Stated Policies</a:t>
            </a:r>
          </a:p>
          <a:p>
            <a:r>
              <a:rPr lang="en-US" sz="1400" dirty="0"/>
              <a:t>Scenario</a:t>
            </a:r>
          </a:p>
          <a:p>
            <a:endParaRPr lang="en-US" sz="1400" b="1" dirty="0"/>
          </a:p>
          <a:p>
            <a:r>
              <a:rPr lang="en-US" sz="1400" b="1" dirty="0"/>
              <a:t>APS</a:t>
            </a:r>
          </a:p>
          <a:p>
            <a:r>
              <a:rPr lang="en-US" sz="1400" dirty="0">
                <a:effectLst/>
                <a:latin typeface="Aptos" panose="020B0004020202020204" pitchFamily="34" charset="0"/>
                <a:ea typeface="Aptos" panose="020B0004020202020204" pitchFamily="34" charset="0"/>
                <a:cs typeface="Arial" panose="020B0604020202020204" pitchFamily="34" charset="0"/>
              </a:rPr>
              <a:t>Announced</a:t>
            </a:r>
          </a:p>
          <a:p>
            <a:r>
              <a:rPr lang="en-US" sz="1400" dirty="0">
                <a:effectLst/>
                <a:latin typeface="Aptos" panose="020B0004020202020204" pitchFamily="34" charset="0"/>
                <a:ea typeface="Aptos" panose="020B0004020202020204" pitchFamily="34" charset="0"/>
                <a:cs typeface="Arial" panose="020B0604020202020204" pitchFamily="34" charset="0"/>
              </a:rPr>
              <a:t>Pledges</a:t>
            </a:r>
          </a:p>
          <a:p>
            <a:r>
              <a:rPr lang="en-US" sz="1400" dirty="0">
                <a:effectLst/>
                <a:latin typeface="Aptos" panose="020B0004020202020204" pitchFamily="34" charset="0"/>
                <a:ea typeface="Aptos" panose="020B0004020202020204" pitchFamily="34" charset="0"/>
                <a:cs typeface="Arial" panose="020B0604020202020204" pitchFamily="34" charset="0"/>
              </a:rPr>
              <a:t>Scenario</a:t>
            </a:r>
            <a:endParaRPr lang="en-US" sz="1400" dirty="0"/>
          </a:p>
          <a:p>
            <a:endParaRPr lang="en-US" sz="1400" b="1" dirty="0"/>
          </a:p>
          <a:p>
            <a:r>
              <a:rPr lang="en-US" sz="1400" b="1" dirty="0"/>
              <a:t>NZE</a:t>
            </a:r>
            <a:r>
              <a:rPr lang="en-US" sz="1400" dirty="0"/>
              <a:t> </a:t>
            </a:r>
          </a:p>
          <a:p>
            <a:r>
              <a:rPr lang="en-US" sz="1400" dirty="0"/>
              <a:t>Net Zero </a:t>
            </a:r>
          </a:p>
          <a:p>
            <a:endParaRPr lang="en-US" sz="1400" dirty="0"/>
          </a:p>
          <a:p>
            <a:r>
              <a:rPr lang="en-US" sz="1400" dirty="0"/>
              <a:t>Energy Outlook 2022 of</a:t>
            </a:r>
            <a:r>
              <a:rPr lang="en-US" sz="1400" b="1" dirty="0"/>
              <a:t> IEA </a:t>
            </a:r>
            <a:r>
              <a:rPr lang="en-US" sz="1400" dirty="0"/>
              <a:t>International Energy Agency</a:t>
            </a:r>
          </a:p>
        </p:txBody>
      </p:sp>
      <p:pic>
        <p:nvPicPr>
          <p:cNvPr id="10" name="Kép 9">
            <a:extLst>
              <a:ext uri="{FF2B5EF4-FFF2-40B4-BE49-F238E27FC236}">
                <a16:creationId xmlns:a16="http://schemas.microsoft.com/office/drawing/2014/main" id="{CDA92F0B-0553-677E-7BEF-1F8319AF483E}"/>
              </a:ext>
            </a:extLst>
          </p:cNvPr>
          <p:cNvPicPr>
            <a:picLocks noChangeAspect="1"/>
          </p:cNvPicPr>
          <p:nvPr/>
        </p:nvPicPr>
        <p:blipFill>
          <a:blip r:embed="rId4"/>
          <a:stretch>
            <a:fillRect/>
          </a:stretch>
        </p:blipFill>
        <p:spPr>
          <a:xfrm>
            <a:off x="335280" y="2521805"/>
            <a:ext cx="4295714" cy="1417797"/>
          </a:xfrm>
          <a:prstGeom prst="rect">
            <a:avLst/>
          </a:prstGeom>
        </p:spPr>
      </p:pic>
      <p:pic>
        <p:nvPicPr>
          <p:cNvPr id="12" name="Kép 11">
            <a:extLst>
              <a:ext uri="{FF2B5EF4-FFF2-40B4-BE49-F238E27FC236}">
                <a16:creationId xmlns:a16="http://schemas.microsoft.com/office/drawing/2014/main" id="{47EEBFDA-A67C-41A0-6D3C-1491763840AA}"/>
              </a:ext>
            </a:extLst>
          </p:cNvPr>
          <p:cNvPicPr>
            <a:picLocks noChangeAspect="1"/>
          </p:cNvPicPr>
          <p:nvPr/>
        </p:nvPicPr>
        <p:blipFill>
          <a:blip r:embed="rId5"/>
          <a:stretch>
            <a:fillRect/>
          </a:stretch>
        </p:blipFill>
        <p:spPr>
          <a:xfrm>
            <a:off x="295077" y="3533583"/>
            <a:ext cx="4355581" cy="1286714"/>
          </a:xfrm>
          <a:prstGeom prst="rect">
            <a:avLst/>
          </a:prstGeom>
        </p:spPr>
      </p:pic>
      <p:pic>
        <p:nvPicPr>
          <p:cNvPr id="14" name="Kép 13">
            <a:extLst>
              <a:ext uri="{FF2B5EF4-FFF2-40B4-BE49-F238E27FC236}">
                <a16:creationId xmlns:a16="http://schemas.microsoft.com/office/drawing/2014/main" id="{1A2E75B7-4CAD-21F6-4F19-F2AD97991722}"/>
              </a:ext>
            </a:extLst>
          </p:cNvPr>
          <p:cNvPicPr>
            <a:picLocks noChangeAspect="1"/>
          </p:cNvPicPr>
          <p:nvPr/>
        </p:nvPicPr>
        <p:blipFill>
          <a:blip r:embed="rId6"/>
          <a:stretch>
            <a:fillRect/>
          </a:stretch>
        </p:blipFill>
        <p:spPr>
          <a:xfrm>
            <a:off x="265709" y="4439362"/>
            <a:ext cx="4394781" cy="1320185"/>
          </a:xfrm>
          <a:prstGeom prst="rect">
            <a:avLst/>
          </a:prstGeom>
        </p:spPr>
      </p:pic>
      <p:pic>
        <p:nvPicPr>
          <p:cNvPr id="16" name="Kép 15">
            <a:extLst>
              <a:ext uri="{FF2B5EF4-FFF2-40B4-BE49-F238E27FC236}">
                <a16:creationId xmlns:a16="http://schemas.microsoft.com/office/drawing/2014/main" id="{24669A06-5D9E-64F6-D8C8-6E027D561760}"/>
              </a:ext>
            </a:extLst>
          </p:cNvPr>
          <p:cNvPicPr>
            <a:picLocks noChangeAspect="1"/>
          </p:cNvPicPr>
          <p:nvPr/>
        </p:nvPicPr>
        <p:blipFill>
          <a:blip r:embed="rId7"/>
          <a:stretch>
            <a:fillRect/>
          </a:stretch>
        </p:blipFill>
        <p:spPr>
          <a:xfrm>
            <a:off x="265709" y="5384073"/>
            <a:ext cx="4355581" cy="1086855"/>
          </a:xfrm>
          <a:prstGeom prst="rect">
            <a:avLst/>
          </a:prstGeom>
        </p:spPr>
      </p:pic>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8"/>
          <a:stretch>
            <a:fillRect/>
          </a:stretch>
        </p:blipFill>
        <p:spPr>
          <a:xfrm>
            <a:off x="335280" y="6169342"/>
            <a:ext cx="11531600" cy="513715"/>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8086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sp>
        <p:nvSpPr>
          <p:cNvPr id="19" name="Szövegdoboz 18">
            <a:extLst>
              <a:ext uri="{FF2B5EF4-FFF2-40B4-BE49-F238E27FC236}">
                <a16:creationId xmlns:a16="http://schemas.microsoft.com/office/drawing/2014/main" id="{23B86129-33CC-C92B-185C-C159BA1A33CB}"/>
              </a:ext>
            </a:extLst>
          </p:cNvPr>
          <p:cNvSpPr txBox="1"/>
          <p:nvPr/>
        </p:nvSpPr>
        <p:spPr>
          <a:xfrm>
            <a:off x="2998840" y="648929"/>
            <a:ext cx="2979174" cy="1200329"/>
          </a:xfrm>
          <a:prstGeom prst="rect">
            <a:avLst/>
          </a:prstGeom>
          <a:noFill/>
        </p:spPr>
        <p:txBody>
          <a:bodyPr wrap="square" rtlCol="0">
            <a:spAutoFit/>
          </a:bodyPr>
          <a:lstStyle/>
          <a:p>
            <a:r>
              <a:rPr lang="en-US"/>
              <a:t>Similar are the reduction demands at the  fossil liquid and gas energy sources using by SDG goals</a:t>
            </a:r>
          </a:p>
        </p:txBody>
      </p:sp>
    </p:spTree>
    <p:extLst>
      <p:ext uri="{BB962C8B-B14F-4D97-AF65-F5344CB8AC3E}">
        <p14:creationId xmlns:p14="http://schemas.microsoft.com/office/powerpoint/2010/main" val="2966600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sp>
        <p:nvSpPr>
          <p:cNvPr id="10" name="Szövegdoboz 9">
            <a:extLst>
              <a:ext uri="{FF2B5EF4-FFF2-40B4-BE49-F238E27FC236}">
                <a16:creationId xmlns:a16="http://schemas.microsoft.com/office/drawing/2014/main" id="{38209063-8D60-F3AB-AC42-453938873042}"/>
              </a:ext>
            </a:extLst>
          </p:cNvPr>
          <p:cNvSpPr txBox="1"/>
          <p:nvPr/>
        </p:nvSpPr>
        <p:spPr>
          <a:xfrm>
            <a:off x="298198" y="2519743"/>
            <a:ext cx="8190272" cy="4524315"/>
          </a:xfrm>
          <a:prstGeom prst="rect">
            <a:avLst/>
          </a:prstGeom>
          <a:noFill/>
        </p:spPr>
        <p:txBody>
          <a:bodyPr wrap="square">
            <a:spAutoFit/>
          </a:bodyPr>
          <a:lstStyle/>
          <a:p>
            <a:r>
              <a:rPr lang="hu-HU" b="1" i="1" dirty="0">
                <a:latin typeface="Aptos" panose="020B0004020202020204" pitchFamily="34" charset="0"/>
                <a:cs typeface="Arial" panose="020B0604020202020204" pitchFamily="34" charset="0"/>
              </a:rPr>
              <a:t>HOW USE OUR</a:t>
            </a:r>
          </a:p>
          <a:p>
            <a:r>
              <a:rPr lang="hu-HU" b="1" i="1" dirty="0">
                <a:latin typeface="Aptos" panose="020B0004020202020204" pitchFamily="34" charset="0"/>
                <a:cs typeface="Arial" panose="020B0604020202020204" pitchFamily="34" charset="0"/>
              </a:rPr>
              <a:t>ENERGY STOCK?</a:t>
            </a:r>
          </a:p>
          <a:p>
            <a:endParaRPr lang="hu-HU" b="1" i="1" dirty="0">
              <a:latin typeface="Aptos" panose="020B0004020202020204" pitchFamily="34" charset="0"/>
              <a:cs typeface="Arial" panose="020B0604020202020204" pitchFamily="34" charset="0"/>
            </a:endParaRPr>
          </a:p>
          <a:p>
            <a:r>
              <a:rPr lang="hu-HU" b="1" i="1" dirty="0">
                <a:latin typeface="Aptos" panose="020B0004020202020204" pitchFamily="34" charset="0"/>
                <a:cs typeface="Arial" panose="020B0604020202020204" pitchFamily="34" charset="0"/>
              </a:rPr>
              <a:t>WHAT ESCAPE WAYS</a:t>
            </a:r>
          </a:p>
          <a:p>
            <a:r>
              <a:rPr lang="hu-HU" b="1" i="1" dirty="0">
                <a:latin typeface="Aptos" panose="020B0004020202020204" pitchFamily="34" charset="0"/>
                <a:cs typeface="Arial" panose="020B0604020202020204" pitchFamily="34" charset="0"/>
              </a:rPr>
              <a:t>ARE FOR COAL FIRED</a:t>
            </a:r>
          </a:p>
          <a:p>
            <a:r>
              <a:rPr lang="hu-HU" b="1" i="1" dirty="0">
                <a:latin typeface="Aptos" panose="020B0004020202020204" pitchFamily="34" charset="0"/>
                <a:cs typeface="Arial" panose="020B0604020202020204" pitchFamily="34" charset="0"/>
              </a:rPr>
              <a:t>POWER PLANTS</a:t>
            </a:r>
          </a:p>
          <a:p>
            <a:r>
              <a:rPr lang="hu-HU" b="1" i="1" dirty="0">
                <a:latin typeface="Aptos" panose="020B0004020202020204" pitchFamily="34" charset="0"/>
                <a:cs typeface="Arial" panose="020B0604020202020204" pitchFamily="34" charset="0"/>
              </a:rPr>
              <a:t>IN COAL OUT?</a:t>
            </a:r>
          </a:p>
          <a:p>
            <a:endParaRPr lang="hu-HU" b="1" i="1" dirty="0">
              <a:latin typeface="Aptos" panose="020B0004020202020204" pitchFamily="34" charset="0"/>
              <a:cs typeface="Arial" panose="020B0604020202020204" pitchFamily="34" charset="0"/>
            </a:endParaRPr>
          </a:p>
          <a:p>
            <a:r>
              <a:rPr lang="hu-HU" b="1" i="1" dirty="0">
                <a:solidFill>
                  <a:schemeClr val="accent1"/>
                </a:solidFill>
              </a:rPr>
              <a:t>                                         COAL BURNING WITH HIGHER ENERGY EFFICIENCY</a:t>
            </a:r>
          </a:p>
          <a:p>
            <a:r>
              <a:rPr lang="hu-HU" b="1" i="1" dirty="0">
                <a:solidFill>
                  <a:schemeClr val="accent1">
                    <a:lumMod val="60000"/>
                    <a:lumOff val="40000"/>
                  </a:schemeClr>
                </a:solidFill>
              </a:rPr>
              <a:t>BY SIZE AND TEMPERATURE EFFICIENCY</a:t>
            </a:r>
          </a:p>
          <a:p>
            <a:r>
              <a:rPr lang="hu-HU" b="1" i="1" dirty="0">
                <a:solidFill>
                  <a:schemeClr val="accent1">
                    <a:lumMod val="60000"/>
                    <a:lumOff val="40000"/>
                  </a:schemeClr>
                </a:solidFill>
              </a:rPr>
              <a:t>BY OXYFUEL FLUID BED / LEVITATION</a:t>
            </a:r>
          </a:p>
          <a:p>
            <a:r>
              <a:rPr lang="hu-HU" b="1" i="1" dirty="0">
                <a:solidFill>
                  <a:schemeClr val="accent1">
                    <a:lumMod val="60000"/>
                    <a:lumOff val="40000"/>
                  </a:schemeClr>
                </a:solidFill>
              </a:rPr>
              <a:t>BY ICGGT GAS TURBINE USING</a:t>
            </a:r>
          </a:p>
          <a:p>
            <a:r>
              <a:rPr lang="hu-HU" b="1" i="1" dirty="0">
                <a:solidFill>
                  <a:schemeClr val="accent1">
                    <a:lumMod val="60000"/>
                    <a:lumOff val="40000"/>
                  </a:schemeClr>
                </a:solidFill>
              </a:rPr>
              <a:t>BY CATALYTIC OXYDATION</a:t>
            </a:r>
          </a:p>
          <a:p>
            <a:endParaRPr lang="hu-HU" b="1" i="1" dirty="0">
              <a:latin typeface="Aptos" panose="020B0004020202020204" pitchFamily="34" charset="0"/>
              <a:cs typeface="Arial" panose="020B0604020202020204" pitchFamily="34" charset="0"/>
            </a:endParaRPr>
          </a:p>
          <a:p>
            <a:r>
              <a:rPr lang="hu-HU" b="1" i="1" dirty="0">
                <a:solidFill>
                  <a:schemeClr val="tx2">
                    <a:lumMod val="50000"/>
                    <a:lumOff val="50000"/>
                  </a:schemeClr>
                </a:solidFill>
                <a:latin typeface="Aptos" panose="020B0004020202020204" pitchFamily="34" charset="0"/>
                <a:cs typeface="Arial" panose="020B0604020202020204" pitchFamily="34" charset="0"/>
              </a:rPr>
              <a:t>P</a:t>
            </a:r>
          </a:p>
          <a:p>
            <a:endParaRPr lang="hu-HU" b="1" i="1" dirty="0">
              <a:solidFill>
                <a:schemeClr val="tx2">
                  <a:lumMod val="50000"/>
                  <a:lumOff val="50000"/>
                </a:schemeClr>
              </a:solidFill>
              <a:latin typeface="Aptos" panose="020B0004020202020204" pitchFamily="34" charset="0"/>
              <a:cs typeface="Arial" panose="020B0604020202020204" pitchFamily="34" charset="0"/>
            </a:endParaRPr>
          </a:p>
        </p:txBody>
      </p:sp>
      <p:pic>
        <p:nvPicPr>
          <p:cNvPr id="4" name="Kép 3">
            <a:hlinkClick r:id="rId4" action="ppaction://hlinkfile"/>
            <a:extLst>
              <a:ext uri="{FF2B5EF4-FFF2-40B4-BE49-F238E27FC236}">
                <a16:creationId xmlns:a16="http://schemas.microsoft.com/office/drawing/2014/main" id="{E249C7DB-307D-AD85-DDE2-C8BB1BD562D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4580" y="326679"/>
            <a:ext cx="8190271" cy="4285628"/>
          </a:xfrm>
          <a:prstGeom prst="rect">
            <a:avLst/>
          </a:prstGeom>
          <a:noFill/>
          <a:ln>
            <a:noFill/>
          </a:ln>
        </p:spPr>
      </p:pic>
      <p:sp>
        <p:nvSpPr>
          <p:cNvPr id="9" name="Szövegdoboz 8">
            <a:extLst>
              <a:ext uri="{FF2B5EF4-FFF2-40B4-BE49-F238E27FC236}">
                <a16:creationId xmlns:a16="http://schemas.microsoft.com/office/drawing/2014/main" id="{9A9464BD-0AD7-F6AA-60EA-475468D45106}"/>
              </a:ext>
            </a:extLst>
          </p:cNvPr>
          <p:cNvSpPr txBox="1"/>
          <p:nvPr/>
        </p:nvSpPr>
        <p:spPr>
          <a:xfrm>
            <a:off x="4818300" y="3974354"/>
            <a:ext cx="6096000" cy="378565"/>
          </a:xfrm>
          <a:prstGeom prst="rect">
            <a:avLst/>
          </a:prstGeom>
          <a:noFill/>
        </p:spPr>
        <p:txBody>
          <a:bodyPr wrap="square">
            <a:spAutoFit/>
          </a:bodyPr>
          <a:lstStyle/>
          <a:p>
            <a:pPr indent="-6985" algn="just">
              <a:lnSpc>
                <a:spcPct val="107000"/>
              </a:lnSpc>
              <a:spcAft>
                <a:spcPts val="800"/>
              </a:spcAft>
            </a:pPr>
            <a:r>
              <a:rPr lang="en-GB" sz="1800" u="sng" kern="100" dirty="0">
                <a:solidFill>
                  <a:schemeClr val="bg1"/>
                </a:solidFill>
                <a:effectLst/>
                <a:latin typeface="Aptos" panose="020B0004020202020204" pitchFamily="34"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https://youtu.be/6nMTu6ZguOU?si=J4ghfKaoCWy8YsLP</a:t>
            </a:r>
            <a:r>
              <a:rPr lang="en-GB"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endParaRPr lang="en-GB" sz="105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p:txBody>
      </p:sp>
      <p:sp>
        <p:nvSpPr>
          <p:cNvPr id="17" name="Szövegdoboz 16">
            <a:extLst>
              <a:ext uri="{FF2B5EF4-FFF2-40B4-BE49-F238E27FC236}">
                <a16:creationId xmlns:a16="http://schemas.microsoft.com/office/drawing/2014/main" id="{D73C132F-5591-4A0C-D5AC-F9D1DC7FC0F5}"/>
              </a:ext>
            </a:extLst>
          </p:cNvPr>
          <p:cNvSpPr txBox="1"/>
          <p:nvPr/>
        </p:nvSpPr>
        <p:spPr>
          <a:xfrm>
            <a:off x="5201258" y="4996456"/>
            <a:ext cx="3293813" cy="646331"/>
          </a:xfrm>
          <a:prstGeom prst="rect">
            <a:avLst/>
          </a:prstGeom>
          <a:noFill/>
        </p:spPr>
        <p:txBody>
          <a:bodyPr wrap="square">
            <a:spAutoFit/>
          </a:bodyPr>
          <a:lstStyle/>
          <a:p>
            <a:r>
              <a:rPr lang="hu-HU" b="1" i="1" dirty="0">
                <a:solidFill>
                  <a:schemeClr val="tx2">
                    <a:lumMod val="50000"/>
                    <a:lumOff val="50000"/>
                  </a:schemeClr>
                </a:solidFill>
                <a:latin typeface="Aptos" panose="020B0004020202020204" pitchFamily="34" charset="0"/>
                <a:cs typeface="Arial" panose="020B0604020202020204" pitchFamily="34" charset="0"/>
              </a:rPr>
              <a:t>BY COAL TO METHANOL</a:t>
            </a:r>
          </a:p>
          <a:p>
            <a:r>
              <a:rPr lang="hu-HU" b="1" i="1" dirty="0">
                <a:solidFill>
                  <a:schemeClr val="tx2">
                    <a:lumMod val="50000"/>
                    <a:lumOff val="50000"/>
                  </a:schemeClr>
                </a:solidFill>
                <a:latin typeface="Aptos" panose="020B0004020202020204" pitchFamily="34" charset="0"/>
                <a:cs typeface="Arial" panose="020B0604020202020204" pitchFamily="34" charset="0"/>
              </a:rPr>
              <a:t>CLEAN COAL TECHNOLOGY</a:t>
            </a:r>
          </a:p>
        </p:txBody>
      </p:sp>
      <p:sp>
        <p:nvSpPr>
          <p:cNvPr id="19" name="Szövegdoboz 18">
            <a:extLst>
              <a:ext uri="{FF2B5EF4-FFF2-40B4-BE49-F238E27FC236}">
                <a16:creationId xmlns:a16="http://schemas.microsoft.com/office/drawing/2014/main" id="{559B2264-C17D-5A55-DE76-FD796CAFD93B}"/>
              </a:ext>
            </a:extLst>
          </p:cNvPr>
          <p:cNvSpPr txBox="1"/>
          <p:nvPr/>
        </p:nvSpPr>
        <p:spPr>
          <a:xfrm>
            <a:off x="8652383" y="4986624"/>
            <a:ext cx="2759633" cy="1200329"/>
          </a:xfrm>
          <a:prstGeom prst="rect">
            <a:avLst/>
          </a:prstGeom>
          <a:noFill/>
        </p:spPr>
        <p:txBody>
          <a:bodyPr wrap="square">
            <a:spAutoFit/>
          </a:bodyPr>
          <a:lstStyle/>
          <a:p>
            <a:r>
              <a:rPr lang="hu-HU" b="1" i="1" dirty="0">
                <a:solidFill>
                  <a:srgbClr val="00B050"/>
                </a:solidFill>
              </a:rPr>
              <a:t>BY GREEN PLUS FUEL</a:t>
            </a:r>
          </a:p>
          <a:p>
            <a:r>
              <a:rPr lang="hu-HU" b="1" i="1" dirty="0">
                <a:solidFill>
                  <a:srgbClr val="00B050"/>
                </a:solidFill>
              </a:rPr>
              <a:t>TECHNOLOGY</a:t>
            </a:r>
          </a:p>
          <a:p>
            <a:r>
              <a:rPr lang="hu-HU" b="1" i="1" dirty="0">
                <a:solidFill>
                  <a:srgbClr val="00B050"/>
                </a:solidFill>
              </a:rPr>
              <a:t>PAIN FREE GREEN SOLUTION</a:t>
            </a:r>
          </a:p>
        </p:txBody>
      </p:sp>
    </p:spTree>
    <p:extLst>
      <p:ext uri="{BB962C8B-B14F-4D97-AF65-F5344CB8AC3E}">
        <p14:creationId xmlns:p14="http://schemas.microsoft.com/office/powerpoint/2010/main" val="1028496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6767752-36E6-8E85-2EB1-4D228962FB70}"/>
              </a:ext>
            </a:extLst>
          </p:cNvPr>
          <p:cNvPicPr>
            <a:picLocks noChangeAspect="1"/>
          </p:cNvPicPr>
          <p:nvPr/>
        </p:nvPicPr>
        <p:blipFill>
          <a:blip r:embed="rId2"/>
          <a:stretch>
            <a:fillRect/>
          </a:stretch>
        </p:blipFill>
        <p:spPr>
          <a:xfrm>
            <a:off x="335280" y="6169342"/>
            <a:ext cx="11531600" cy="513715"/>
          </a:xfrm>
          <a:prstGeom prst="rect">
            <a:avLst/>
          </a:prstGeom>
        </p:spPr>
      </p:pic>
      <p:pic>
        <p:nvPicPr>
          <p:cNvPr id="7" name="Kép 6" descr="A képen szöveg, embléma, Betűtípus, Grafika látható&#10;&#10;Automatikusan generált leírás">
            <a:extLst>
              <a:ext uri="{FF2B5EF4-FFF2-40B4-BE49-F238E27FC236}">
                <a16:creationId xmlns:a16="http://schemas.microsoft.com/office/drawing/2014/main" id="{DE5C890D-A112-22E0-E593-FD20C7B47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66116" cy="2862269"/>
          </a:xfrm>
          <a:prstGeom prst="rect">
            <a:avLst/>
          </a:prstGeom>
        </p:spPr>
      </p:pic>
      <p:sp>
        <p:nvSpPr>
          <p:cNvPr id="8" name="Szövegdoboz 7">
            <a:extLst>
              <a:ext uri="{FF2B5EF4-FFF2-40B4-BE49-F238E27FC236}">
                <a16:creationId xmlns:a16="http://schemas.microsoft.com/office/drawing/2014/main" id="{C0C3275D-3826-4520-E57B-0986716A5ECA}"/>
              </a:ext>
            </a:extLst>
          </p:cNvPr>
          <p:cNvSpPr txBox="1"/>
          <p:nvPr/>
        </p:nvSpPr>
        <p:spPr>
          <a:xfrm>
            <a:off x="641719" y="6241533"/>
            <a:ext cx="11181202" cy="369332"/>
          </a:xfrm>
          <a:prstGeom prst="rect">
            <a:avLst/>
          </a:prstGeom>
          <a:noFill/>
        </p:spPr>
        <p:txBody>
          <a:bodyPr wrap="none" rtlCol="0">
            <a:spAutoFit/>
          </a:bodyPr>
          <a:lstStyle/>
          <a:p>
            <a:r>
              <a:rPr lang="en-US">
                <a:solidFill>
                  <a:schemeClr val="bg1"/>
                </a:solidFill>
              </a:rPr>
              <a:t>VIII. </a:t>
            </a:r>
            <a:r>
              <a:rPr lang="en-US" dirty="0">
                <a:solidFill>
                  <a:schemeClr val="bg1"/>
                </a:solidFill>
              </a:rPr>
              <a:t>INTERENEF SPLIT, 27.09/2024     PETER BIRO CLIMATE AMBASSADOR, ENERGY TRANSITION  UN PROGRAM</a:t>
            </a:r>
          </a:p>
        </p:txBody>
      </p:sp>
      <p:sp>
        <p:nvSpPr>
          <p:cNvPr id="9" name="Szövegdoboz 8">
            <a:extLst>
              <a:ext uri="{FF2B5EF4-FFF2-40B4-BE49-F238E27FC236}">
                <a16:creationId xmlns:a16="http://schemas.microsoft.com/office/drawing/2014/main" id="{9A9464BD-0AD7-F6AA-60EA-475468D45106}"/>
              </a:ext>
            </a:extLst>
          </p:cNvPr>
          <p:cNvSpPr txBox="1"/>
          <p:nvPr/>
        </p:nvSpPr>
        <p:spPr>
          <a:xfrm>
            <a:off x="4818300" y="3974354"/>
            <a:ext cx="6096000" cy="378565"/>
          </a:xfrm>
          <a:prstGeom prst="rect">
            <a:avLst/>
          </a:prstGeom>
          <a:noFill/>
        </p:spPr>
        <p:txBody>
          <a:bodyPr wrap="square">
            <a:spAutoFit/>
          </a:bodyPr>
          <a:lstStyle/>
          <a:p>
            <a:pPr indent="-6985" algn="just">
              <a:lnSpc>
                <a:spcPct val="107000"/>
              </a:lnSpc>
              <a:spcAft>
                <a:spcPts val="800"/>
              </a:spcAft>
            </a:pPr>
            <a:r>
              <a:rPr lang="en-GB" sz="1800" u="sng" kern="100" dirty="0">
                <a:solidFill>
                  <a:schemeClr val="bg1"/>
                </a:solidFill>
                <a:effectLst/>
                <a:latin typeface="Aptos" panose="020B00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https://youtu.be/6nMTu6ZguOU?si=J4ghfKaoCWy8YsLP</a:t>
            </a:r>
            <a:r>
              <a:rPr lang="en-GB"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endParaRPr lang="en-GB" sz="105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p:txBody>
      </p:sp>
      <p:pic>
        <p:nvPicPr>
          <p:cNvPr id="6" name="Kép 5">
            <a:extLst>
              <a:ext uri="{FF2B5EF4-FFF2-40B4-BE49-F238E27FC236}">
                <a16:creationId xmlns:a16="http://schemas.microsoft.com/office/drawing/2014/main" id="{5CC3FAD1-B0E6-1737-C2FB-4C0ED8BE7480}"/>
              </a:ext>
            </a:extLst>
          </p:cNvPr>
          <p:cNvPicPr>
            <a:picLocks noChangeAspect="1"/>
          </p:cNvPicPr>
          <p:nvPr/>
        </p:nvPicPr>
        <p:blipFill>
          <a:blip r:embed="rId5"/>
          <a:stretch>
            <a:fillRect/>
          </a:stretch>
        </p:blipFill>
        <p:spPr>
          <a:xfrm>
            <a:off x="3999527" y="0"/>
            <a:ext cx="7823394" cy="6186957"/>
          </a:xfrm>
          <a:prstGeom prst="rect">
            <a:avLst/>
          </a:prstGeom>
        </p:spPr>
      </p:pic>
      <p:pic>
        <p:nvPicPr>
          <p:cNvPr id="12" name="Kép 11">
            <a:extLst>
              <a:ext uri="{FF2B5EF4-FFF2-40B4-BE49-F238E27FC236}">
                <a16:creationId xmlns:a16="http://schemas.microsoft.com/office/drawing/2014/main" id="{F7EDEF51-0C30-8495-59C4-D8EC8B37F1DD}"/>
              </a:ext>
            </a:extLst>
          </p:cNvPr>
          <p:cNvPicPr>
            <a:picLocks noChangeAspect="1"/>
          </p:cNvPicPr>
          <p:nvPr/>
        </p:nvPicPr>
        <p:blipFill>
          <a:blip r:embed="rId6"/>
          <a:stretch>
            <a:fillRect/>
          </a:stretch>
        </p:blipFill>
        <p:spPr>
          <a:xfrm>
            <a:off x="333079" y="3018505"/>
            <a:ext cx="3667120" cy="3049150"/>
          </a:xfrm>
          <a:prstGeom prst="rect">
            <a:avLst/>
          </a:prstGeom>
        </p:spPr>
      </p:pic>
      <p:sp>
        <p:nvSpPr>
          <p:cNvPr id="14" name="Szövegdoboz 13">
            <a:extLst>
              <a:ext uri="{FF2B5EF4-FFF2-40B4-BE49-F238E27FC236}">
                <a16:creationId xmlns:a16="http://schemas.microsoft.com/office/drawing/2014/main" id="{434D52BE-D593-EE0E-4339-045529D59D07}"/>
              </a:ext>
            </a:extLst>
          </p:cNvPr>
          <p:cNvSpPr txBox="1"/>
          <p:nvPr/>
        </p:nvSpPr>
        <p:spPr>
          <a:xfrm>
            <a:off x="271144" y="2654050"/>
            <a:ext cx="4163577" cy="369332"/>
          </a:xfrm>
          <a:prstGeom prst="rect">
            <a:avLst/>
          </a:prstGeom>
          <a:noFill/>
        </p:spPr>
        <p:txBody>
          <a:bodyPr wrap="none" rtlCol="0">
            <a:spAutoFit/>
          </a:bodyPr>
          <a:lstStyle/>
          <a:p>
            <a:pPr algn="ctr"/>
            <a:r>
              <a:rPr lang="hu-HU" b="1" dirty="0"/>
              <a:t>CIRCULAR ECONOMY BY GREEN PLUS</a:t>
            </a:r>
          </a:p>
        </p:txBody>
      </p:sp>
      <p:sp>
        <p:nvSpPr>
          <p:cNvPr id="15" name="Szövegdoboz 14">
            <a:extLst>
              <a:ext uri="{FF2B5EF4-FFF2-40B4-BE49-F238E27FC236}">
                <a16:creationId xmlns:a16="http://schemas.microsoft.com/office/drawing/2014/main" id="{2A331EB9-251D-5733-25EF-D8776E147C57}"/>
              </a:ext>
            </a:extLst>
          </p:cNvPr>
          <p:cNvSpPr txBox="1"/>
          <p:nvPr/>
        </p:nvSpPr>
        <p:spPr>
          <a:xfrm>
            <a:off x="2417917" y="193171"/>
            <a:ext cx="2009909" cy="2308324"/>
          </a:xfrm>
          <a:prstGeom prst="rect">
            <a:avLst/>
          </a:prstGeom>
          <a:noFill/>
        </p:spPr>
        <p:txBody>
          <a:bodyPr wrap="none" rtlCol="0">
            <a:spAutoFit/>
          </a:bodyPr>
          <a:lstStyle/>
          <a:p>
            <a:pPr algn="ctr"/>
            <a:r>
              <a:rPr lang="hu-HU" b="1" dirty="0"/>
              <a:t>YOUR TURN,</a:t>
            </a:r>
          </a:p>
          <a:p>
            <a:pPr algn="ctr"/>
            <a:r>
              <a:rPr lang="hu-HU" b="1" dirty="0"/>
              <a:t>RISK OR</a:t>
            </a:r>
          </a:p>
          <a:p>
            <a:pPr algn="ctr"/>
            <a:r>
              <a:rPr lang="hu-HU" b="1" dirty="0"/>
              <a:t>SUSTAINABILITY?</a:t>
            </a:r>
          </a:p>
          <a:p>
            <a:pPr algn="ctr"/>
            <a:endParaRPr lang="hu-HU" b="1" dirty="0"/>
          </a:p>
          <a:p>
            <a:pPr algn="ctr"/>
            <a:endParaRPr lang="hu-HU" b="1" dirty="0"/>
          </a:p>
          <a:p>
            <a:pPr algn="ctr"/>
            <a:r>
              <a:rPr lang="hu-HU" b="1" dirty="0"/>
              <a:t>REDUCING</a:t>
            </a:r>
          </a:p>
          <a:p>
            <a:pPr algn="ctr"/>
            <a:r>
              <a:rPr lang="hu-HU" b="1" dirty="0"/>
              <a:t>&amp;</a:t>
            </a:r>
          </a:p>
          <a:p>
            <a:pPr algn="ctr"/>
            <a:r>
              <a:rPr lang="hu-HU" b="1" dirty="0"/>
              <a:t>RECYCLING</a:t>
            </a:r>
          </a:p>
        </p:txBody>
      </p:sp>
    </p:spTree>
    <p:extLst>
      <p:ext uri="{BB962C8B-B14F-4D97-AF65-F5344CB8AC3E}">
        <p14:creationId xmlns:p14="http://schemas.microsoft.com/office/powerpoint/2010/main" val="966824192"/>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4481</TotalTime>
  <Words>1576</Words>
  <Application>Microsoft Office PowerPoint</Application>
  <PresentationFormat>Široki zaslon</PresentationFormat>
  <Paragraphs>285</Paragraphs>
  <Slides>16</Slides>
  <Notes>1</Notes>
  <HiddenSlides>0</HiddenSlides>
  <MMClips>0</MMClips>
  <ScaleCrop>false</ScaleCrop>
  <HeadingPairs>
    <vt:vector size="8" baseType="variant">
      <vt:variant>
        <vt:lpstr>Korišteni fontovi</vt:lpstr>
      </vt:variant>
      <vt:variant>
        <vt:i4>4</vt:i4>
      </vt:variant>
      <vt:variant>
        <vt:lpstr>Tema</vt:lpstr>
      </vt:variant>
      <vt:variant>
        <vt:i4>1</vt:i4>
      </vt:variant>
      <vt:variant>
        <vt:lpstr>Uloženi OLE poslužitelji</vt:lpstr>
      </vt:variant>
      <vt:variant>
        <vt:i4>1</vt:i4>
      </vt:variant>
      <vt:variant>
        <vt:lpstr>Naslovi slajdova</vt:lpstr>
      </vt:variant>
      <vt:variant>
        <vt:i4>16</vt:i4>
      </vt:variant>
    </vt:vector>
  </HeadingPairs>
  <TitlesOfParts>
    <vt:vector size="22" baseType="lpstr">
      <vt:lpstr>Aptos</vt:lpstr>
      <vt:lpstr>Aptos Display</vt:lpstr>
      <vt:lpstr>Arial</vt:lpstr>
      <vt:lpstr>HandelGotDLig</vt:lpstr>
      <vt:lpstr>Office-téma</vt:lpstr>
      <vt:lpstr>CorelDRAW</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Biro GreenPlusFuel</dc:creator>
  <cp:lastModifiedBy>anmilard@gmail.com</cp:lastModifiedBy>
  <cp:revision>42</cp:revision>
  <dcterms:created xsi:type="dcterms:W3CDTF">2024-09-19T12:57:56Z</dcterms:created>
  <dcterms:modified xsi:type="dcterms:W3CDTF">2024-09-24T16:50:12Z</dcterms:modified>
</cp:coreProperties>
</file>