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84" r:id="rId4"/>
    <p:sldId id="258" r:id="rId5"/>
    <p:sldId id="259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2" r:id="rId23"/>
    <p:sldId id="301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321" r:id="rId43"/>
    <p:sldId id="322" r:id="rId44"/>
    <p:sldId id="323" r:id="rId45"/>
    <p:sldId id="324" r:id="rId46"/>
    <p:sldId id="325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1147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83DE07-9381-DD71-1747-65495C7C6A96}"/>
              </a:ext>
            </a:extLst>
          </p:cNvPr>
          <p:cNvSpPr/>
          <p:nvPr userDrawn="1"/>
        </p:nvSpPr>
        <p:spPr>
          <a:xfrm>
            <a:off x="0" y="91440"/>
            <a:ext cx="12191695" cy="36576"/>
          </a:xfrm>
          <a:prstGeom prst="rect">
            <a:avLst/>
          </a:prstGeom>
          <a:solidFill>
            <a:srgbClr val="67B1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AFD8E5-533B-4878-C530-17DC5BC22DB8}"/>
              </a:ext>
            </a:extLst>
          </p:cNvPr>
          <p:cNvSpPr/>
          <p:nvPr userDrawn="1"/>
        </p:nvSpPr>
        <p:spPr>
          <a:xfrm>
            <a:off x="-2139696" y="6526583"/>
            <a:ext cx="12191695" cy="91440"/>
          </a:xfrm>
          <a:prstGeom prst="rect">
            <a:avLst/>
          </a:prstGeom>
          <a:solidFill>
            <a:srgbClr val="10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B752A3-5870-DF8E-F3DD-7B4C7BAD63F4}"/>
              </a:ext>
            </a:extLst>
          </p:cNvPr>
          <p:cNvSpPr/>
          <p:nvPr userDrawn="1"/>
        </p:nvSpPr>
        <p:spPr>
          <a:xfrm>
            <a:off x="-2139696" y="6618023"/>
            <a:ext cx="12191695" cy="36576"/>
          </a:xfrm>
          <a:prstGeom prst="rect">
            <a:avLst/>
          </a:prstGeom>
          <a:solidFill>
            <a:srgbClr val="67B1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644798-58DB-1B28-B051-47C5E41463C8}"/>
              </a:ext>
            </a:extLst>
          </p:cNvPr>
          <p:cNvSpPr txBox="1"/>
          <p:nvPr userDrawn="1"/>
        </p:nvSpPr>
        <p:spPr>
          <a:xfrm>
            <a:off x="9747504" y="6380952"/>
            <a:ext cx="233172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dirty="0"/>
              <a:t>www.interenef.com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1D475CF-A0CA-3CA9-6645-8F67045CD2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19456"/>
            <a:ext cx="12192000" cy="15873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C3528F-15B4-77B3-78DC-CD1FDC89D8E3}"/>
              </a:ext>
            </a:extLst>
          </p:cNvPr>
          <p:cNvSpPr/>
          <p:nvPr userDrawn="1"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103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D097FF-DAF3-419D-B647-F99E7A689CF6}"/>
              </a:ext>
            </a:extLst>
          </p:cNvPr>
          <p:cNvSpPr/>
          <p:nvPr userDrawn="1"/>
        </p:nvSpPr>
        <p:spPr>
          <a:xfrm>
            <a:off x="0" y="91440"/>
            <a:ext cx="12191695" cy="36576"/>
          </a:xfrm>
          <a:prstGeom prst="rect">
            <a:avLst/>
          </a:prstGeom>
          <a:solidFill>
            <a:srgbClr val="67B1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15050" y="2112264"/>
            <a:ext cx="1078992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 dirty="0">
                <a:solidFill>
                  <a:schemeClr val="tx2">
                    <a:lumMod val="40000"/>
                    <a:lumOff val="60000"/>
                  </a:schemeClr>
                </a:solidFill>
                <a:latin typeface="Aptos"/>
              </a:rPr>
              <a:t>10. MEĐUNARODNI ENERGETSKI FORUM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5050" y="2500394"/>
            <a:ext cx="10515600" cy="13234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 i="0" dirty="0">
                <a:latin typeface="Aptos"/>
              </a:rPr>
              <a:t>ENERGETSKA I PREHRAMBENA
SUVERENOST U DOBA DEGLOBALIZACIJE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A8B149-8852-5044-36CC-D0770BDED73D}"/>
              </a:ext>
            </a:extLst>
          </p:cNvPr>
          <p:cNvSpPr txBox="1"/>
          <p:nvPr/>
        </p:nvSpPr>
        <p:spPr>
          <a:xfrm>
            <a:off x="538688" y="4361903"/>
            <a:ext cx="1078992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Aptos"/>
              </a:rPr>
              <a:t>10th INTERNATIONAL ENERGY FORUM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DD6205-CEC6-DF5F-EB28-1124196F4CA1}"/>
              </a:ext>
            </a:extLst>
          </p:cNvPr>
          <p:cNvSpPr txBox="1"/>
          <p:nvPr/>
        </p:nvSpPr>
        <p:spPr>
          <a:xfrm>
            <a:off x="515050" y="4748921"/>
            <a:ext cx="10515600" cy="13234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4000" b="1" dirty="0">
                <a:latin typeface="Aptos"/>
              </a:rPr>
              <a:t>ENERGY AND FOOD SOVEREIGNTY
IN THE AGE OF DEGLOBALIZATION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C0AA180E-AF0C-F798-923D-5C1F58778A16}"/>
              </a:ext>
            </a:extLst>
          </p:cNvPr>
          <p:cNvSpPr txBox="1"/>
          <p:nvPr/>
        </p:nvSpPr>
        <p:spPr>
          <a:xfrm>
            <a:off x="0" y="2230402"/>
            <a:ext cx="12192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 dirty="0">
                <a:solidFill>
                  <a:srgbClr val="1B70AE"/>
                </a:solidFill>
                <a:latin typeface="Aptos"/>
              </a:rPr>
              <a:t>POD VISOKIM POKROVITELJSTVOM / UNDER THE HIGH PATRONAGE OF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651E3CE-AF0D-9EF3-351E-90A3C5A1E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00" y="2577584"/>
            <a:ext cx="11548188" cy="67755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6ABBDFC-C7DB-F477-8A99-C0A10EEDB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711" y="4286068"/>
            <a:ext cx="3454578" cy="191779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D0587C-DDCA-3450-3B37-F129B72C10FF}"/>
              </a:ext>
            </a:extLst>
          </p:cNvPr>
          <p:cNvSpPr txBox="1"/>
          <p:nvPr/>
        </p:nvSpPr>
        <p:spPr>
          <a:xfrm>
            <a:off x="0" y="3771008"/>
            <a:ext cx="12192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hr-HR" sz="1600" b="1" i="0" dirty="0">
                <a:solidFill>
                  <a:srgbClr val="1B70AE"/>
                </a:solidFill>
                <a:latin typeface="Aptos"/>
              </a:rPr>
              <a:t>GLAVNI SPONZOR / MAIN DONOR</a:t>
            </a:r>
            <a:endParaRPr sz="1600" b="1" i="0" dirty="0">
              <a:solidFill>
                <a:srgbClr val="1B70AE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28073-D136-A0AA-68A1-B54A0839A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D5FF8B6D-35F0-07FD-C337-6AA8B525786F}"/>
              </a:ext>
            </a:extLst>
          </p:cNvPr>
          <p:cNvSpPr txBox="1"/>
          <p:nvPr/>
        </p:nvSpPr>
        <p:spPr>
          <a:xfrm>
            <a:off x="0" y="1935830"/>
            <a:ext cx="12192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hr-HR" sz="1600" b="1" i="0" dirty="0">
                <a:solidFill>
                  <a:srgbClr val="1B70AE"/>
                </a:solidFill>
                <a:latin typeface="Aptos"/>
              </a:rPr>
              <a:t>SPONZORI I PARTNERI FORUMA / FORUM SPONSORS AND PARTNERS</a:t>
            </a:r>
            <a:endParaRPr sz="1600" b="1" i="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B795ED2-1EE5-B404-6E1B-638A305E5CA0}"/>
              </a:ext>
            </a:extLst>
          </p:cNvPr>
          <p:cNvSpPr txBox="1"/>
          <p:nvPr/>
        </p:nvSpPr>
        <p:spPr>
          <a:xfrm>
            <a:off x="-1" y="5047075"/>
            <a:ext cx="121920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hr-HR" sz="1600" b="1" i="0" dirty="0">
                <a:solidFill>
                  <a:srgbClr val="1B70AE"/>
                </a:solidFill>
                <a:latin typeface="Aptos"/>
              </a:rPr>
              <a:t>ORGANIZATORI / ORGANIZED BY</a:t>
            </a:r>
            <a:endParaRPr sz="1600" b="1" i="0" dirty="0">
              <a:solidFill>
                <a:srgbClr val="1B70AE"/>
              </a:solidFill>
              <a:latin typeface="Apto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7D17A2-B9DB-927C-0EA8-B89162D8A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39" y="2304541"/>
            <a:ext cx="10997121" cy="23709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5A343A-402D-FA3C-F320-26FE019D0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385" y="5443218"/>
            <a:ext cx="3457229" cy="78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45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DE2BC942-2B74-0EC2-35DD-9BFD8F288D97}"/>
              </a:ext>
            </a:extLst>
          </p:cNvPr>
          <p:cNvSpPr txBox="1"/>
          <p:nvPr/>
        </p:nvSpPr>
        <p:spPr>
          <a:xfrm>
            <a:off x="0" y="3608754"/>
            <a:ext cx="1219200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i="0" dirty="0">
                <a:solidFill>
                  <a:srgbClr val="10304F"/>
                </a:solidFill>
                <a:latin typeface="Aptos"/>
              </a:rPr>
              <a:t>HVALA NA PODRŠCI</a:t>
            </a:r>
            <a:r>
              <a:rPr lang="hr-HR" sz="3600" b="1" i="0" dirty="0">
                <a:solidFill>
                  <a:srgbClr val="10304F"/>
                </a:solidFill>
                <a:latin typeface="Aptos"/>
              </a:rPr>
              <a:t> </a:t>
            </a:r>
            <a:r>
              <a:rPr lang="hr-HR" sz="3600" i="0" dirty="0">
                <a:solidFill>
                  <a:srgbClr val="10304F"/>
                </a:solidFill>
                <a:latin typeface="Aptos"/>
              </a:rPr>
              <a:t>/ </a:t>
            </a:r>
            <a:r>
              <a:rPr lang="en-US" sz="3600" dirty="0">
                <a:solidFill>
                  <a:srgbClr val="1B70AE"/>
                </a:solidFill>
                <a:latin typeface="Aptos"/>
              </a:rPr>
              <a:t>THANK YOU FOR YOUR SUPPORT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1A8FE93C-0723-EE8A-09DA-D804E17BE611}"/>
              </a:ext>
            </a:extLst>
          </p:cNvPr>
          <p:cNvSpPr txBox="1"/>
          <p:nvPr/>
        </p:nvSpPr>
        <p:spPr>
          <a:xfrm>
            <a:off x="521208" y="2795460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 i="0" dirty="0">
                <a:solidFill>
                  <a:srgbClr val="10304F"/>
                </a:solidFill>
                <a:latin typeface="Aptos"/>
              </a:rPr>
              <a:t>OTVARANJE FORUMA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9B2511-658F-CFC3-E8D6-D6F478069478}"/>
              </a:ext>
            </a:extLst>
          </p:cNvPr>
          <p:cNvSpPr txBox="1"/>
          <p:nvPr/>
        </p:nvSpPr>
        <p:spPr>
          <a:xfrm>
            <a:off x="521208" y="3313379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0" i="0" dirty="0">
                <a:solidFill>
                  <a:srgbClr val="1B70AE"/>
                </a:solidFill>
                <a:latin typeface="Aptos"/>
              </a:rPr>
              <a:t>OPENING OF THE FORUM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A116AFD-795B-E540-9AF6-CA0487E38FDF}"/>
              </a:ext>
            </a:extLst>
          </p:cNvPr>
          <p:cNvSpPr txBox="1"/>
          <p:nvPr/>
        </p:nvSpPr>
        <p:spPr>
          <a:xfrm>
            <a:off x="521208" y="4456647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 i="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Davor Rendulić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3C47E5A-565B-21AD-ECB6-D6285F365BE8}"/>
              </a:ext>
            </a:extLst>
          </p:cNvPr>
          <p:cNvSpPr txBox="1"/>
          <p:nvPr/>
        </p:nvSpPr>
        <p:spPr>
          <a:xfrm>
            <a:off x="521207" y="4908472"/>
            <a:ext cx="11220078" cy="7540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Hrvatski radio, Zagreb, Hrvatska, voditelj programa i moderator četvrtog panela</a:t>
            </a:r>
          </a:p>
          <a:p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Croatian Radio, Zagreb, Croatia, host and moderator of Panel IV</a:t>
            </a:r>
            <a:endParaRPr lang="hr-HR" sz="2000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FA4ED-007F-5770-28C9-10723CB13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575F7AE8-650A-46F3-4E81-F4C675D0D7A5}"/>
              </a:ext>
            </a:extLst>
          </p:cNvPr>
          <p:cNvSpPr txBox="1"/>
          <p:nvPr/>
        </p:nvSpPr>
        <p:spPr>
          <a:xfrm>
            <a:off x="521208" y="2795460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b="1" dirty="0">
                <a:solidFill>
                  <a:srgbClr val="10304F"/>
                </a:solidFill>
                <a:latin typeface="Aptos"/>
              </a:rPr>
              <a:t>DOBRODOŠLICA ORGANIZATORA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C20EDF1-903B-FDD6-1914-2572CF89D4F5}"/>
              </a:ext>
            </a:extLst>
          </p:cNvPr>
          <p:cNvSpPr txBox="1"/>
          <p:nvPr/>
        </p:nvSpPr>
        <p:spPr>
          <a:xfrm>
            <a:off x="521208" y="3313379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dirty="0">
                <a:solidFill>
                  <a:srgbClr val="1B70AE"/>
                </a:solidFill>
                <a:latin typeface="Aptos"/>
              </a:rPr>
              <a:t>WELCOME BY THE ORGANISERS</a:t>
            </a:r>
            <a:endParaRPr sz="3200" b="0" i="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175348-6019-4399-2C39-71344283B8EE}"/>
              </a:ext>
            </a:extLst>
          </p:cNvPr>
          <p:cNvSpPr txBox="1"/>
          <p:nvPr/>
        </p:nvSpPr>
        <p:spPr>
          <a:xfrm>
            <a:off x="521208" y="4456647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Daria </a:t>
            </a:r>
            <a:r>
              <a:rPr lang="hr-HR" sz="2800" b="1" dirty="0" err="1">
                <a:solidFill>
                  <a:schemeClr val="bg1">
                    <a:lumMod val="50000"/>
                  </a:schemeClr>
                </a:solidFill>
                <a:latin typeface="Aptos"/>
              </a:rPr>
              <a:t>Karasalihović</a:t>
            </a:r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Sedlar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269154-0B22-21BF-9AC2-8A6E13B55D3B}"/>
              </a:ext>
            </a:extLst>
          </p:cNvPr>
          <p:cNvSpPr txBox="1"/>
          <p:nvPr/>
        </p:nvSpPr>
        <p:spPr>
          <a:xfrm>
            <a:off x="521207" y="4908472"/>
            <a:ext cx="11220078" cy="7540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Znanstvena i stručna voditeljica Foruma</a:t>
            </a:r>
          </a:p>
          <a:p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Scientific and Professional Director of the Forum</a:t>
            </a:r>
            <a:endParaRPr lang="hr-HR" sz="2000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23234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3FF78-2820-71B3-47E4-02E28B36F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96106B50-7B08-C69D-2B8F-7961D1BE1CA2}"/>
              </a:ext>
            </a:extLst>
          </p:cNvPr>
          <p:cNvSpPr txBox="1"/>
          <p:nvPr/>
        </p:nvSpPr>
        <p:spPr>
          <a:xfrm>
            <a:off x="521208" y="2795460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b="1" dirty="0">
                <a:solidFill>
                  <a:srgbClr val="10304F"/>
                </a:solidFill>
                <a:latin typeface="Aptos"/>
              </a:rPr>
              <a:t>DOBRODOŠLICA ORGANIZATORA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5E9B03-809F-6B80-309D-6DB62EC9B173}"/>
              </a:ext>
            </a:extLst>
          </p:cNvPr>
          <p:cNvSpPr txBox="1"/>
          <p:nvPr/>
        </p:nvSpPr>
        <p:spPr>
          <a:xfrm>
            <a:off x="521208" y="3313379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dirty="0">
                <a:solidFill>
                  <a:srgbClr val="1B70AE"/>
                </a:solidFill>
                <a:latin typeface="Aptos"/>
              </a:rPr>
              <a:t>WELCOME BY THE ORGANISERS</a:t>
            </a:r>
            <a:endParaRPr sz="3200" b="0" i="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8805C6-2A3E-04F7-0B0B-0BDD0E2F0822}"/>
              </a:ext>
            </a:extLst>
          </p:cNvPr>
          <p:cNvSpPr txBox="1"/>
          <p:nvPr/>
        </p:nvSpPr>
        <p:spPr>
          <a:xfrm>
            <a:off x="521208" y="4456647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 err="1">
                <a:solidFill>
                  <a:schemeClr val="bg1">
                    <a:lumMod val="50000"/>
                  </a:schemeClr>
                </a:solidFill>
                <a:latin typeface="Aptos"/>
              </a:rPr>
              <a:t>Assoc</a:t>
            </a:r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. Prof. Dr. Mladen NAKIĆ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D96E42-0451-F4D1-FE44-D724DFCD8DB4}"/>
              </a:ext>
            </a:extLst>
          </p:cNvPr>
          <p:cNvSpPr txBox="1"/>
          <p:nvPr/>
        </p:nvSpPr>
        <p:spPr>
          <a:xfrm>
            <a:off x="521207" y="4908472"/>
            <a:ext cx="11220078" cy="7540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Predsjednik Atlantskog vijeća Hrvatske</a:t>
            </a:r>
          </a:p>
          <a:p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President of the Atlantic Council of Croatia</a:t>
            </a:r>
            <a:endParaRPr lang="hr-HR" sz="2000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197381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5A451-B084-E721-4311-33434A02A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6E27613C-E473-6794-C8A5-32484BEA2C3F}"/>
              </a:ext>
            </a:extLst>
          </p:cNvPr>
          <p:cNvSpPr txBox="1"/>
          <p:nvPr/>
        </p:nvSpPr>
        <p:spPr>
          <a:xfrm>
            <a:off x="521208" y="2795460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b="1" dirty="0">
                <a:solidFill>
                  <a:srgbClr val="10304F"/>
                </a:solidFill>
                <a:latin typeface="Aptos"/>
              </a:rPr>
              <a:t>DOBRODOŠLICA ORGANIZATORA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76354F-5F4F-21A9-6EC1-31644C61936D}"/>
              </a:ext>
            </a:extLst>
          </p:cNvPr>
          <p:cNvSpPr txBox="1"/>
          <p:nvPr/>
        </p:nvSpPr>
        <p:spPr>
          <a:xfrm>
            <a:off x="521208" y="3313379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dirty="0">
                <a:solidFill>
                  <a:srgbClr val="1B70AE"/>
                </a:solidFill>
                <a:latin typeface="Aptos"/>
              </a:rPr>
              <a:t>WELCOME BY THE ORGANISERS</a:t>
            </a:r>
            <a:endParaRPr sz="3200" b="0" i="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55F32F9-810A-5909-A615-568B2B8460EE}"/>
              </a:ext>
            </a:extLst>
          </p:cNvPr>
          <p:cNvSpPr txBox="1"/>
          <p:nvPr/>
        </p:nvSpPr>
        <p:spPr>
          <a:xfrm>
            <a:off x="521208" y="4456647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Prof. Dr. Anđelko MILARDOVIĆ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E190CB-E858-4282-DDA4-F783EB71CC22}"/>
              </a:ext>
            </a:extLst>
          </p:cNvPr>
          <p:cNvSpPr txBox="1"/>
          <p:nvPr/>
        </p:nvSpPr>
        <p:spPr>
          <a:xfrm>
            <a:off x="521207" y="4947640"/>
            <a:ext cx="11220078" cy="13696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Utemeljitelj i programski/konceptualni ravnatelj INTERENEF-a, direktor Instituta za europske i globalizacijske studije, Zagreb – Split, </a:t>
            </a:r>
            <a:r>
              <a:rPr lang="hr-HR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Energetska politika i geopolitika energije</a:t>
            </a:r>
          </a:p>
          <a:p>
            <a:endParaRPr lang="hr-HR" sz="300" i="1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Founder and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Aptos"/>
              </a:rPr>
              <a:t>Programme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/Conceptual Director of INTERENEF, Director</a:t>
            </a:r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of the Institute for European and Globalization Studies, Zagreb – Split</a:t>
            </a:r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, </a:t>
            </a:r>
            <a:r>
              <a:rPr lang="en-US" sz="2000" i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Energy Policy and the Geopolitics of Energy</a:t>
            </a:r>
            <a:endParaRPr lang="hr-HR" sz="20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489053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31B4A-3E56-E2C0-11FA-E2EFB51D1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54B69BD5-70DE-B27F-E3D2-20CC6B45F1AE}"/>
              </a:ext>
            </a:extLst>
          </p:cNvPr>
          <p:cNvSpPr txBox="1"/>
          <p:nvPr/>
        </p:nvSpPr>
        <p:spPr>
          <a:xfrm>
            <a:off x="521208" y="2795460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b="1" dirty="0">
                <a:solidFill>
                  <a:srgbClr val="10304F"/>
                </a:solidFill>
                <a:latin typeface="Aptos"/>
              </a:rPr>
              <a:t>GOSTI PARTNERI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16FB2F-0B5A-3C22-E9E8-A63C9FD30C50}"/>
              </a:ext>
            </a:extLst>
          </p:cNvPr>
          <p:cNvSpPr txBox="1"/>
          <p:nvPr/>
        </p:nvSpPr>
        <p:spPr>
          <a:xfrm>
            <a:off x="521208" y="3313379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dirty="0">
                <a:solidFill>
                  <a:srgbClr val="1B70AE"/>
                </a:solidFill>
                <a:latin typeface="Aptos"/>
              </a:rPr>
              <a:t>PARTNER GUESTS</a:t>
            </a:r>
            <a:endParaRPr sz="3200" b="0" i="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DF7128-10F5-CABF-51FA-B7CFE3FFF83A}"/>
              </a:ext>
            </a:extLst>
          </p:cNvPr>
          <p:cNvSpPr txBox="1"/>
          <p:nvPr/>
        </p:nvSpPr>
        <p:spPr>
          <a:xfrm>
            <a:off x="521208" y="4456647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Marijan KRPAN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709553-C295-6B39-4C2F-396F2FC9AB91}"/>
              </a:ext>
            </a:extLst>
          </p:cNvPr>
          <p:cNvSpPr txBox="1"/>
          <p:nvPr/>
        </p:nvSpPr>
        <p:spPr>
          <a:xfrm>
            <a:off x="521207" y="4947640"/>
            <a:ext cx="11220078" cy="13696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Predsjednik Upravnog odbora Agencije za ugljikovodike, Zagreb, Hrvatska</a:t>
            </a:r>
          </a:p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Geopolitički aspekt energetske krize determinirane događajima oko 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Hormuškog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 tjesnaca</a:t>
            </a:r>
          </a:p>
          <a:p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President of the Management Board, Croatian Hydrocarbon Agency, Zagreb, Croatia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The Geopolitical Aspect of the Energy Crisis Shaped by Events around the Strait of Hormuz</a:t>
            </a:r>
            <a:endParaRPr lang="hr-HR" sz="20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789116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8B85F-C3D0-837A-75C7-1FADD36E9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0DC212A8-72BA-A876-C9A1-A96B3D3E341F}"/>
              </a:ext>
            </a:extLst>
          </p:cNvPr>
          <p:cNvSpPr txBox="1"/>
          <p:nvPr/>
        </p:nvSpPr>
        <p:spPr>
          <a:xfrm>
            <a:off x="521208" y="2795460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b="1" dirty="0">
                <a:solidFill>
                  <a:srgbClr val="10304F"/>
                </a:solidFill>
                <a:latin typeface="Aptos"/>
              </a:rPr>
              <a:t>GOSTI PARTNERI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3556894-1A41-8169-1E22-37D7F02AE02E}"/>
              </a:ext>
            </a:extLst>
          </p:cNvPr>
          <p:cNvSpPr txBox="1"/>
          <p:nvPr/>
        </p:nvSpPr>
        <p:spPr>
          <a:xfrm>
            <a:off x="521208" y="3313379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dirty="0">
                <a:solidFill>
                  <a:srgbClr val="1B70AE"/>
                </a:solidFill>
                <a:latin typeface="Aptos"/>
              </a:rPr>
              <a:t>PARTNER GUESTS</a:t>
            </a:r>
            <a:endParaRPr sz="3200" b="0" i="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8E0DE84-C6D9-382E-6D44-C8CA5DCB96BC}"/>
              </a:ext>
            </a:extLst>
          </p:cNvPr>
          <p:cNvSpPr txBox="1"/>
          <p:nvPr/>
        </p:nvSpPr>
        <p:spPr>
          <a:xfrm>
            <a:off x="521208" y="4456647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Irena WEBER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41D4DA-2E2E-445B-A913-994D6B88CA61}"/>
              </a:ext>
            </a:extLst>
          </p:cNvPr>
          <p:cNvSpPr txBox="1"/>
          <p:nvPr/>
        </p:nvSpPr>
        <p:spPr>
          <a:xfrm>
            <a:off x="521207" y="4979867"/>
            <a:ext cx="11220078" cy="7540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Glavna direktorica Hrvatske udruge poslodavaca (HUP), Zagreb (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tbc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)</a:t>
            </a:r>
          </a:p>
          <a:p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Director General, Croatian Employers’ Association (HUP), Zagreb (tbc)</a:t>
            </a:r>
            <a:endParaRPr lang="hr-HR" sz="20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944915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9D9FD-D7C9-34F4-1609-1E052D261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5F6AA4E-AE21-CCC5-8203-C25687C3A129}"/>
              </a:ext>
            </a:extLst>
          </p:cNvPr>
          <p:cNvSpPr txBox="1"/>
          <p:nvPr/>
        </p:nvSpPr>
        <p:spPr>
          <a:xfrm>
            <a:off x="521208" y="2795460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b="1" dirty="0">
                <a:solidFill>
                  <a:srgbClr val="10304F"/>
                </a:solidFill>
                <a:latin typeface="Aptos"/>
              </a:rPr>
              <a:t>GOSTI PARTNERI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5D5D333-EC1A-B6EA-C9BA-1C01FFC15CFC}"/>
              </a:ext>
            </a:extLst>
          </p:cNvPr>
          <p:cNvSpPr txBox="1"/>
          <p:nvPr/>
        </p:nvSpPr>
        <p:spPr>
          <a:xfrm>
            <a:off x="521208" y="3313379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dirty="0">
                <a:solidFill>
                  <a:srgbClr val="1B70AE"/>
                </a:solidFill>
                <a:latin typeface="Aptos"/>
              </a:rPr>
              <a:t>PARTNER GUESTS</a:t>
            </a:r>
            <a:endParaRPr sz="3200" b="0" i="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4C7509D-98F3-0710-9394-2623C9DC972D}"/>
              </a:ext>
            </a:extLst>
          </p:cNvPr>
          <p:cNvSpPr txBox="1"/>
          <p:nvPr/>
        </p:nvSpPr>
        <p:spPr>
          <a:xfrm>
            <a:off x="521208" y="4456647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Kamilo VRANA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D846DE-D571-3C5F-49BC-5465CF217858}"/>
              </a:ext>
            </a:extLst>
          </p:cNvPr>
          <p:cNvSpPr txBox="1"/>
          <p:nvPr/>
        </p:nvSpPr>
        <p:spPr>
          <a:xfrm>
            <a:off x="521207" y="4979867"/>
            <a:ext cx="11220078" cy="7540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SolNet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 d.o.o. / HUP, Zagreb, Hrvatska</a:t>
            </a:r>
          </a:p>
          <a:p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Aptos"/>
              </a:rPr>
              <a:t>SolNet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d.o.o. / HUP, Zagreb, </a:t>
            </a:r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Croatia</a:t>
            </a:r>
            <a:endParaRPr lang="hr-HR" sz="20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345020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F7BB3-3BC5-E5B6-FBC3-69E614367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8A4FCFDB-DDE7-B0CE-D148-C8EE7C17FEDA}"/>
              </a:ext>
            </a:extLst>
          </p:cNvPr>
          <p:cNvSpPr txBox="1"/>
          <p:nvPr/>
        </p:nvSpPr>
        <p:spPr>
          <a:xfrm>
            <a:off x="521208" y="2795460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b="1" dirty="0">
                <a:solidFill>
                  <a:srgbClr val="10304F"/>
                </a:solidFill>
                <a:latin typeface="Aptos"/>
              </a:rPr>
              <a:t>GOSTI PARTNERI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795F97A-80E8-C167-882D-247A6AC22800}"/>
              </a:ext>
            </a:extLst>
          </p:cNvPr>
          <p:cNvSpPr txBox="1"/>
          <p:nvPr/>
        </p:nvSpPr>
        <p:spPr>
          <a:xfrm>
            <a:off x="521208" y="3313379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dirty="0">
                <a:solidFill>
                  <a:srgbClr val="1B70AE"/>
                </a:solidFill>
                <a:latin typeface="Aptos"/>
              </a:rPr>
              <a:t>PARTNER GUESTS</a:t>
            </a:r>
            <a:endParaRPr sz="3200" b="0" i="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40313D7-A195-4CCA-2E36-13A30F3414F2}"/>
              </a:ext>
            </a:extLst>
          </p:cNvPr>
          <p:cNvSpPr txBox="1"/>
          <p:nvPr/>
        </p:nvSpPr>
        <p:spPr>
          <a:xfrm>
            <a:off x="521208" y="4456647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Mario JAKIĆ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15BCA5-5AB6-C6C1-0362-EC9598354003}"/>
              </a:ext>
            </a:extLst>
          </p:cNvPr>
          <p:cNvSpPr txBox="1"/>
          <p:nvPr/>
        </p:nvSpPr>
        <p:spPr>
          <a:xfrm>
            <a:off x="521207" y="4979867"/>
            <a:ext cx="11220078" cy="7540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Ravnatelj Dalmatinske energetske agencije (DEA), Split, Hrvatska</a:t>
            </a:r>
          </a:p>
          <a:p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Director, Dalmatian Energy Agency (DEA), Split, Croatia</a:t>
            </a:r>
            <a:endParaRPr lang="hr-HR" sz="20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87223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F52B7-7A56-1DB7-8DEE-6393FB075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63D1E18F-CCEC-21F5-9D3E-C2DF844A08F5}"/>
              </a:ext>
            </a:extLst>
          </p:cNvPr>
          <p:cNvSpPr txBox="1"/>
          <p:nvPr/>
        </p:nvSpPr>
        <p:spPr>
          <a:xfrm>
            <a:off x="521208" y="1991455"/>
            <a:ext cx="11670792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3200" b="1" dirty="0">
                <a:solidFill>
                  <a:srgbClr val="10304F"/>
                </a:solidFill>
                <a:latin typeface="Aptos"/>
              </a:rPr>
              <a:t>OBRAĆANJA GOSTIJU IZ EUROPSKOG</a:t>
            </a:r>
            <a:br>
              <a:rPr lang="pl-PL" sz="3200" b="1" dirty="0">
                <a:solidFill>
                  <a:srgbClr val="10304F"/>
                </a:solidFill>
                <a:latin typeface="Aptos"/>
              </a:rPr>
            </a:br>
            <a:r>
              <a:rPr lang="pl-PL" sz="3200" b="1" dirty="0">
                <a:solidFill>
                  <a:srgbClr val="10304F"/>
                </a:solidFill>
                <a:latin typeface="Aptos"/>
              </a:rPr>
              <a:t>PARLAMENTA I EUROPSKE KOMISIJE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A33D1F-0959-0DFA-2860-97507C66A7A1}"/>
              </a:ext>
            </a:extLst>
          </p:cNvPr>
          <p:cNvSpPr txBox="1"/>
          <p:nvPr/>
        </p:nvSpPr>
        <p:spPr>
          <a:xfrm>
            <a:off x="521208" y="3012294"/>
            <a:ext cx="10835640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rgbClr val="1B70AE"/>
                </a:solidFill>
                <a:latin typeface="Aptos"/>
              </a:rPr>
              <a:t>ADDRESSES BY GUESTS FROM THE EUROPEAN</a:t>
            </a:r>
            <a:br>
              <a:rPr lang="hr-HR" sz="3200" dirty="0">
                <a:solidFill>
                  <a:srgbClr val="1B70AE"/>
                </a:solidFill>
                <a:latin typeface="Aptos"/>
              </a:rPr>
            </a:br>
            <a:r>
              <a:rPr lang="en-US" sz="3200" dirty="0">
                <a:solidFill>
                  <a:srgbClr val="1B70AE"/>
                </a:solidFill>
                <a:latin typeface="Aptos"/>
              </a:rPr>
              <a:t>PARLIAMENT AND THE EUROPEAN</a:t>
            </a:r>
            <a:r>
              <a:rPr lang="hr-HR" sz="32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3200" dirty="0">
                <a:solidFill>
                  <a:srgbClr val="1B70AE"/>
                </a:solidFill>
                <a:latin typeface="Aptos"/>
              </a:rPr>
              <a:t>COMMISSION</a:t>
            </a:r>
            <a:endParaRPr sz="3200" b="0" i="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37BE15C-EEFF-EFD6-924E-C08D4B692E33}"/>
              </a:ext>
            </a:extLst>
          </p:cNvPr>
          <p:cNvSpPr txBox="1"/>
          <p:nvPr/>
        </p:nvSpPr>
        <p:spPr>
          <a:xfrm>
            <a:off x="521208" y="4456647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Davor Ivo STIER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65551B-A3AA-527C-A4A9-D9E1D1D9FF0C}"/>
              </a:ext>
            </a:extLst>
          </p:cNvPr>
          <p:cNvSpPr txBox="1"/>
          <p:nvPr/>
        </p:nvSpPr>
        <p:spPr>
          <a:xfrm>
            <a:off x="521207" y="4979867"/>
            <a:ext cx="11220078" cy="7540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Zastupnik u Europskom parlamentu (EPP) (video obraćanje)</a:t>
            </a:r>
          </a:p>
          <a:p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Member of the European Parliament (EPP) (video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Aptos"/>
              </a:rPr>
              <a:t>addres</a:t>
            </a:r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s)</a:t>
            </a:r>
            <a:endParaRPr lang="hr-HR" sz="20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831936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686E3-D551-0942-10E6-84A2F358A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0FAC1E2E-082A-74E6-C71F-3E05655EE470}"/>
              </a:ext>
            </a:extLst>
          </p:cNvPr>
          <p:cNvSpPr txBox="1"/>
          <p:nvPr/>
        </p:nvSpPr>
        <p:spPr>
          <a:xfrm>
            <a:off x="521208" y="1991455"/>
            <a:ext cx="11670792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3200" b="1" dirty="0">
                <a:solidFill>
                  <a:srgbClr val="10304F"/>
                </a:solidFill>
                <a:latin typeface="Aptos"/>
              </a:rPr>
              <a:t>OBRAĆANJA GOSTIJU IZ EUROPSKOG</a:t>
            </a:r>
            <a:br>
              <a:rPr lang="pl-PL" sz="3200" b="1" dirty="0">
                <a:solidFill>
                  <a:srgbClr val="10304F"/>
                </a:solidFill>
                <a:latin typeface="Aptos"/>
              </a:rPr>
            </a:br>
            <a:r>
              <a:rPr lang="pl-PL" sz="3200" b="1" dirty="0">
                <a:solidFill>
                  <a:srgbClr val="10304F"/>
                </a:solidFill>
                <a:latin typeface="Aptos"/>
              </a:rPr>
              <a:t>PARLAMENTA I EUROPSKE KOMISIJE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968724-2DFA-77DE-432F-72B44C990B41}"/>
              </a:ext>
            </a:extLst>
          </p:cNvPr>
          <p:cNvSpPr txBox="1"/>
          <p:nvPr/>
        </p:nvSpPr>
        <p:spPr>
          <a:xfrm>
            <a:off x="521208" y="3012294"/>
            <a:ext cx="10835640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rgbClr val="1B70AE"/>
                </a:solidFill>
                <a:latin typeface="Aptos"/>
              </a:rPr>
              <a:t>ADDRESSES BY GUESTS FROM THE EUROPEAN</a:t>
            </a:r>
            <a:br>
              <a:rPr lang="hr-HR" sz="3200" dirty="0">
                <a:solidFill>
                  <a:srgbClr val="1B70AE"/>
                </a:solidFill>
                <a:latin typeface="Aptos"/>
              </a:rPr>
            </a:br>
            <a:r>
              <a:rPr lang="en-US" sz="3200" dirty="0">
                <a:solidFill>
                  <a:srgbClr val="1B70AE"/>
                </a:solidFill>
                <a:latin typeface="Aptos"/>
              </a:rPr>
              <a:t>PARLIAMENT AND THE EUROPEAN</a:t>
            </a:r>
            <a:r>
              <a:rPr lang="hr-HR" sz="32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3200" dirty="0">
                <a:solidFill>
                  <a:srgbClr val="1B70AE"/>
                </a:solidFill>
                <a:latin typeface="Aptos"/>
              </a:rPr>
              <a:t>COMMISSION</a:t>
            </a:r>
            <a:endParaRPr sz="3200" b="0" i="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5DB036A-89B6-0D83-469E-8A37F691D9A0}"/>
              </a:ext>
            </a:extLst>
          </p:cNvPr>
          <p:cNvSpPr txBox="1"/>
          <p:nvPr/>
        </p:nvSpPr>
        <p:spPr>
          <a:xfrm>
            <a:off x="521208" y="4456647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 err="1">
                <a:solidFill>
                  <a:schemeClr val="bg1">
                    <a:lumMod val="50000"/>
                  </a:schemeClr>
                </a:solidFill>
                <a:latin typeface="Aptos"/>
              </a:rPr>
              <a:t>Borys</a:t>
            </a:r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BUDKA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5C527A-DB2E-53C1-83D3-7363CD46374F}"/>
              </a:ext>
            </a:extLst>
          </p:cNvPr>
          <p:cNvSpPr txBox="1"/>
          <p:nvPr/>
        </p:nvSpPr>
        <p:spPr>
          <a:xfrm>
            <a:off x="521206" y="4979867"/>
            <a:ext cx="11384281" cy="7540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predsjednik Odbora za industriju, istraživanje i energetiku Europskog parlamenta (video obraćanje)</a:t>
            </a:r>
          </a:p>
          <a:p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Chair of the Committee on Industry, Research and Energy, European Parliament (video</a:t>
            </a:r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address)</a:t>
            </a:r>
            <a:endParaRPr lang="hr-HR" sz="20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934622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99C16-9886-0F6F-AF5B-11EC9AEA6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DF469DD2-7157-485E-56A8-F2EBE90C0C7C}"/>
              </a:ext>
            </a:extLst>
          </p:cNvPr>
          <p:cNvSpPr txBox="1"/>
          <p:nvPr/>
        </p:nvSpPr>
        <p:spPr>
          <a:xfrm>
            <a:off x="521208" y="1991455"/>
            <a:ext cx="11670792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3200" b="1" dirty="0">
                <a:solidFill>
                  <a:srgbClr val="10304F"/>
                </a:solidFill>
                <a:latin typeface="Aptos"/>
              </a:rPr>
              <a:t>OBRAĆANJA GOSTIJU IZ EUROPSKOG</a:t>
            </a:r>
            <a:br>
              <a:rPr lang="pl-PL" sz="3200" b="1" dirty="0">
                <a:solidFill>
                  <a:srgbClr val="10304F"/>
                </a:solidFill>
                <a:latin typeface="Aptos"/>
              </a:rPr>
            </a:br>
            <a:r>
              <a:rPr lang="pl-PL" sz="3200" b="1" dirty="0">
                <a:solidFill>
                  <a:srgbClr val="10304F"/>
                </a:solidFill>
                <a:latin typeface="Aptos"/>
              </a:rPr>
              <a:t>PARLAMENTA I EUROPSKE KOMISIJE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B9280F-8667-5E68-EE08-626BAA8DB6BA}"/>
              </a:ext>
            </a:extLst>
          </p:cNvPr>
          <p:cNvSpPr txBox="1"/>
          <p:nvPr/>
        </p:nvSpPr>
        <p:spPr>
          <a:xfrm>
            <a:off x="521208" y="3012294"/>
            <a:ext cx="10835640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rgbClr val="1B70AE"/>
                </a:solidFill>
                <a:latin typeface="Aptos"/>
              </a:rPr>
              <a:t>ADDRESSES BY GUESTS FROM THE EUROPEAN</a:t>
            </a:r>
            <a:br>
              <a:rPr lang="hr-HR" sz="3200" dirty="0">
                <a:solidFill>
                  <a:srgbClr val="1B70AE"/>
                </a:solidFill>
                <a:latin typeface="Aptos"/>
              </a:rPr>
            </a:br>
            <a:r>
              <a:rPr lang="en-US" sz="3200" dirty="0">
                <a:solidFill>
                  <a:srgbClr val="1B70AE"/>
                </a:solidFill>
                <a:latin typeface="Aptos"/>
              </a:rPr>
              <a:t>PARLIAMENT AND THE EUROPEAN</a:t>
            </a:r>
            <a:r>
              <a:rPr lang="hr-HR" sz="32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3200" dirty="0">
                <a:solidFill>
                  <a:srgbClr val="1B70AE"/>
                </a:solidFill>
                <a:latin typeface="Aptos"/>
              </a:rPr>
              <a:t>COMMISSION</a:t>
            </a:r>
            <a:endParaRPr sz="3200" b="0" i="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6FEB8D8-E533-1726-B547-B3AB086B37CB}"/>
              </a:ext>
            </a:extLst>
          </p:cNvPr>
          <p:cNvSpPr txBox="1"/>
          <p:nvPr/>
        </p:nvSpPr>
        <p:spPr>
          <a:xfrm>
            <a:off x="521208" y="4456647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Andrea ČOVIĆ VIDOVIĆ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159641-4B27-7CEF-0C3A-98BD115F446F}"/>
              </a:ext>
            </a:extLst>
          </p:cNvPr>
          <p:cNvSpPr txBox="1"/>
          <p:nvPr/>
        </p:nvSpPr>
        <p:spPr>
          <a:xfrm>
            <a:off x="521206" y="4979867"/>
            <a:ext cx="11670792" cy="7540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zamjenica voditeljice Predstavništva Europske komisije u Hrvatskoj, voditeljica medija / glasnogovornica</a:t>
            </a:r>
          </a:p>
          <a:p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Deputy Head of the European Commission Representation in Croatia, Head of</a:t>
            </a:r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Media</a:t>
            </a:r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/</a:t>
            </a:r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Spokesperson</a:t>
            </a:r>
            <a:endParaRPr lang="hr-HR" sz="20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766477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347EE-7386-CFBE-A8F7-857795B73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6C5ACF5A-866F-9458-6D09-77D73B03A380}"/>
              </a:ext>
            </a:extLst>
          </p:cNvPr>
          <p:cNvSpPr txBox="1"/>
          <p:nvPr/>
        </p:nvSpPr>
        <p:spPr>
          <a:xfrm>
            <a:off x="521208" y="4456647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Marija VUČKOVIĆ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600E91-6808-EA4A-00E6-F0F60ED1DD3B}"/>
              </a:ext>
            </a:extLst>
          </p:cNvPr>
          <p:cNvSpPr txBox="1"/>
          <p:nvPr/>
        </p:nvSpPr>
        <p:spPr>
          <a:xfrm>
            <a:off x="521206" y="4979867"/>
            <a:ext cx="11670792" cy="7540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Ministrica zaštite okoliša i zelene tranzicije (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tbc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)</a:t>
            </a:r>
          </a:p>
          <a:p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Minister of Environmental Protection and Green Transition (tbc)</a:t>
            </a:r>
            <a:endParaRPr lang="hr-HR" sz="20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99AF4D-2A15-2B08-A918-BFE4BE0895AC}"/>
              </a:ext>
            </a:extLst>
          </p:cNvPr>
          <p:cNvSpPr txBox="1"/>
          <p:nvPr/>
        </p:nvSpPr>
        <p:spPr>
          <a:xfrm>
            <a:off x="521208" y="2466276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b="1" dirty="0">
                <a:solidFill>
                  <a:srgbClr val="10304F"/>
                </a:solidFill>
                <a:latin typeface="Aptos"/>
              </a:rPr>
              <a:t>OBRAĆANJE ČELNIKA VLASTI REPUBLIKE HRVATSKE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90D336-8099-B393-7C08-4E7BEC613964}"/>
              </a:ext>
            </a:extLst>
          </p:cNvPr>
          <p:cNvSpPr txBox="1"/>
          <p:nvPr/>
        </p:nvSpPr>
        <p:spPr>
          <a:xfrm>
            <a:off x="521208" y="3048870"/>
            <a:ext cx="10835640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rgbClr val="1B70AE"/>
                </a:solidFill>
                <a:latin typeface="Aptos"/>
              </a:rPr>
              <a:t>ADDRESSES BY LEADERS OF THE GOVERNMENT</a:t>
            </a:r>
            <a:br>
              <a:rPr lang="hr-HR" sz="3200" dirty="0">
                <a:solidFill>
                  <a:srgbClr val="1B70AE"/>
                </a:solidFill>
                <a:latin typeface="Aptos"/>
              </a:rPr>
            </a:br>
            <a:r>
              <a:rPr lang="en-US" sz="3200" dirty="0">
                <a:solidFill>
                  <a:srgbClr val="1B70AE"/>
                </a:solidFill>
                <a:latin typeface="Aptos"/>
              </a:rPr>
              <a:t>OF THE REPUBLIC OF CROATIA</a:t>
            </a:r>
            <a:endParaRPr sz="3200" b="0" i="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43697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74472-57EB-6982-E978-5D2DF8CF4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6BEB8268-B9EA-A088-5950-428A68A9E6AD}"/>
              </a:ext>
            </a:extLst>
          </p:cNvPr>
          <p:cNvSpPr txBox="1"/>
          <p:nvPr/>
        </p:nvSpPr>
        <p:spPr>
          <a:xfrm>
            <a:off x="521208" y="4456647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Ante ŠUŠNJAR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0A7E0-8967-285C-0B79-1BA2614B554E}"/>
              </a:ext>
            </a:extLst>
          </p:cNvPr>
          <p:cNvSpPr txBox="1"/>
          <p:nvPr/>
        </p:nvSpPr>
        <p:spPr>
          <a:xfrm>
            <a:off x="521206" y="4979867"/>
            <a:ext cx="11670792" cy="7540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Ministar gospodarstva (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tbc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)</a:t>
            </a:r>
          </a:p>
          <a:p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Minister of Economy (tbc)</a:t>
            </a:r>
            <a:endParaRPr lang="hr-HR" sz="20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340573-4EDA-91D2-6258-40ED3E379B98}"/>
              </a:ext>
            </a:extLst>
          </p:cNvPr>
          <p:cNvSpPr txBox="1"/>
          <p:nvPr/>
        </p:nvSpPr>
        <p:spPr>
          <a:xfrm>
            <a:off x="521208" y="2466276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b="1" dirty="0">
                <a:solidFill>
                  <a:srgbClr val="10304F"/>
                </a:solidFill>
                <a:latin typeface="Aptos"/>
              </a:rPr>
              <a:t>OBRAĆANJE ČELNIKA VLASTI REPUBLIKE HRVATSKE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FD0362-FF2D-7E43-3C44-A7A7D9AB6207}"/>
              </a:ext>
            </a:extLst>
          </p:cNvPr>
          <p:cNvSpPr txBox="1"/>
          <p:nvPr/>
        </p:nvSpPr>
        <p:spPr>
          <a:xfrm>
            <a:off x="521208" y="3048870"/>
            <a:ext cx="10835640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rgbClr val="1B70AE"/>
                </a:solidFill>
                <a:latin typeface="Aptos"/>
              </a:rPr>
              <a:t>ADDRESSES BY LEADERS OF THE GOVERNMENT</a:t>
            </a:r>
            <a:br>
              <a:rPr lang="hr-HR" sz="3200" dirty="0">
                <a:solidFill>
                  <a:srgbClr val="1B70AE"/>
                </a:solidFill>
                <a:latin typeface="Aptos"/>
              </a:rPr>
            </a:br>
            <a:r>
              <a:rPr lang="en-US" sz="3200" dirty="0">
                <a:solidFill>
                  <a:srgbClr val="1B70AE"/>
                </a:solidFill>
                <a:latin typeface="Aptos"/>
              </a:rPr>
              <a:t>OF THE REPUBLIC OF CROATIA</a:t>
            </a:r>
            <a:endParaRPr sz="3200" b="0" i="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2915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0755F-6847-BD0C-D26D-394459506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413EB761-21DE-0D1A-0D9F-F5F5B02421AE}"/>
              </a:ext>
            </a:extLst>
          </p:cNvPr>
          <p:cNvSpPr txBox="1"/>
          <p:nvPr/>
        </p:nvSpPr>
        <p:spPr>
          <a:xfrm>
            <a:off x="521208" y="4456647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Dalibor JANDA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A84A38-B4E8-4F90-150E-7EE0357FC8AB}"/>
              </a:ext>
            </a:extLst>
          </p:cNvPr>
          <p:cNvSpPr txBox="1"/>
          <p:nvPr/>
        </p:nvSpPr>
        <p:spPr>
          <a:xfrm>
            <a:off x="521206" y="4979867"/>
            <a:ext cx="11670792" cy="7540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Predsjednik Uprave za poljoprivrednu politiku, EU i međunarodnu suradnju</a:t>
            </a:r>
          </a:p>
          <a:p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Head of the Directorate for Agricultural Policy, EU and International Cooperation</a:t>
            </a:r>
            <a:endParaRPr lang="hr-HR" sz="20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A83A71-6DCB-08F0-E3B6-125DF5276C3B}"/>
              </a:ext>
            </a:extLst>
          </p:cNvPr>
          <p:cNvSpPr txBox="1"/>
          <p:nvPr/>
        </p:nvSpPr>
        <p:spPr>
          <a:xfrm>
            <a:off x="521208" y="2466276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b="1" dirty="0">
                <a:solidFill>
                  <a:srgbClr val="10304F"/>
                </a:solidFill>
                <a:latin typeface="Aptos"/>
              </a:rPr>
              <a:t>OBRAĆANJE ČELNIKA VLASTI REPUBLIKE HRVATSKE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BF40B4-8998-24F5-FF1D-EFA57A076474}"/>
              </a:ext>
            </a:extLst>
          </p:cNvPr>
          <p:cNvSpPr txBox="1"/>
          <p:nvPr/>
        </p:nvSpPr>
        <p:spPr>
          <a:xfrm>
            <a:off x="521208" y="3048870"/>
            <a:ext cx="10835640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rgbClr val="1B70AE"/>
                </a:solidFill>
                <a:latin typeface="Aptos"/>
              </a:rPr>
              <a:t>ADDRESSES BY LEADERS OF THE GOVERNMENT</a:t>
            </a:r>
            <a:br>
              <a:rPr lang="hr-HR" sz="3200" dirty="0">
                <a:solidFill>
                  <a:srgbClr val="1B70AE"/>
                </a:solidFill>
                <a:latin typeface="Aptos"/>
              </a:rPr>
            </a:br>
            <a:r>
              <a:rPr lang="en-US" sz="3200" dirty="0">
                <a:solidFill>
                  <a:srgbClr val="1B70AE"/>
                </a:solidFill>
                <a:latin typeface="Aptos"/>
              </a:rPr>
              <a:t>OF THE REPUBLIC OF CROATIA</a:t>
            </a:r>
            <a:endParaRPr sz="3200" b="0" i="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262808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73C25-388E-F09A-6279-2D43DA39A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83885D92-0C99-04B0-57E2-47F47EBAADBE}"/>
              </a:ext>
            </a:extLst>
          </p:cNvPr>
          <p:cNvSpPr txBox="1"/>
          <p:nvPr/>
        </p:nvSpPr>
        <p:spPr>
          <a:xfrm>
            <a:off x="521208" y="4456647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Gordan JANDROKOVIĆ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DEC3FC-150F-9E3C-4569-214AFF1A2F0A}"/>
              </a:ext>
            </a:extLst>
          </p:cNvPr>
          <p:cNvSpPr txBox="1"/>
          <p:nvPr/>
        </p:nvSpPr>
        <p:spPr>
          <a:xfrm>
            <a:off x="521206" y="4979867"/>
            <a:ext cx="11670792" cy="7540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Predsjednik Hrvatskog sabora (</a:t>
            </a:r>
            <a:r>
              <a:rPr lang="hr-H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tbc</a:t>
            </a:r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)</a:t>
            </a:r>
          </a:p>
          <a:p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Speaker of the Croatian Parliament (tbc)</a:t>
            </a:r>
            <a:endParaRPr lang="hr-HR" sz="20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F7AD67-1B9D-C3B2-4B2B-6180B958546E}"/>
              </a:ext>
            </a:extLst>
          </p:cNvPr>
          <p:cNvSpPr txBox="1"/>
          <p:nvPr/>
        </p:nvSpPr>
        <p:spPr>
          <a:xfrm>
            <a:off x="521208" y="2466276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b="1" dirty="0">
                <a:solidFill>
                  <a:srgbClr val="10304F"/>
                </a:solidFill>
                <a:latin typeface="Aptos"/>
              </a:rPr>
              <a:t>OBRAĆANJE ČELNIKA VLASTI REPUBLIKE HRVATSKE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CA4AEE-8A67-DFB6-977E-602FDCEC0647}"/>
              </a:ext>
            </a:extLst>
          </p:cNvPr>
          <p:cNvSpPr txBox="1"/>
          <p:nvPr/>
        </p:nvSpPr>
        <p:spPr>
          <a:xfrm>
            <a:off x="521208" y="3048870"/>
            <a:ext cx="10835640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rgbClr val="1B70AE"/>
                </a:solidFill>
                <a:latin typeface="Aptos"/>
              </a:rPr>
              <a:t>ADDRESSES BY LEADERS OF THE GOVERNMENT</a:t>
            </a:r>
            <a:br>
              <a:rPr lang="hr-HR" sz="3200" dirty="0">
                <a:solidFill>
                  <a:srgbClr val="1B70AE"/>
                </a:solidFill>
                <a:latin typeface="Aptos"/>
              </a:rPr>
            </a:br>
            <a:r>
              <a:rPr lang="en-US" sz="3200" dirty="0">
                <a:solidFill>
                  <a:srgbClr val="1B70AE"/>
                </a:solidFill>
                <a:latin typeface="Aptos"/>
              </a:rPr>
              <a:t>OF THE REPUBLIC OF CROATIA</a:t>
            </a:r>
            <a:endParaRPr sz="3200" b="0" i="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776306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68250-EFA8-0D4B-C5AB-9A2ED9E67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0BAD97AC-7EF2-7C5C-47E6-252EB17FCFB3}"/>
              </a:ext>
            </a:extLst>
          </p:cNvPr>
          <p:cNvSpPr txBox="1"/>
          <p:nvPr/>
        </p:nvSpPr>
        <p:spPr>
          <a:xfrm>
            <a:off x="521208" y="3246073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Julije DOMAC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C73CE6-9E82-20BE-66F3-2D91B0BA3739}"/>
              </a:ext>
            </a:extLst>
          </p:cNvPr>
          <p:cNvSpPr txBox="1"/>
          <p:nvPr/>
        </p:nvSpPr>
        <p:spPr>
          <a:xfrm>
            <a:off x="521206" y="3769293"/>
            <a:ext cx="11670792" cy="7540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Posebni savjetnik predsjednika Republike Hrvatske za energetiku i klimu, Zagreb</a:t>
            </a:r>
          </a:p>
          <a:p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Special Advisor to the President of the Republic of Croatia for Energy and Climate, Zagreb</a:t>
            </a:r>
            <a:endParaRPr lang="hr-HR" sz="20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1C430A-10D9-F01D-2596-BB62D78567D4}"/>
              </a:ext>
            </a:extLst>
          </p:cNvPr>
          <p:cNvSpPr txBox="1"/>
          <p:nvPr/>
        </p:nvSpPr>
        <p:spPr>
          <a:xfrm>
            <a:off x="521208" y="1980350"/>
            <a:ext cx="10835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GLAVNI GOVORNICI / 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KEYNOTE SPEAKERS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9FF512-E54B-D7D7-2C24-BC35CF3760B4}"/>
              </a:ext>
            </a:extLst>
          </p:cNvPr>
          <p:cNvSpPr txBox="1"/>
          <p:nvPr/>
        </p:nvSpPr>
        <p:spPr>
          <a:xfrm>
            <a:off x="521206" y="4812734"/>
            <a:ext cx="1083564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rgbClr val="10304F"/>
                </a:solidFill>
                <a:latin typeface="Aptos"/>
              </a:rPr>
              <a:t>KONCEPT ENERGETSKOG SUVERENITETA</a:t>
            </a:r>
            <a:endParaRPr lang="hr-HR" sz="28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FDBBBA-CD41-D5F0-B653-8C5DD89FFE7A}"/>
              </a:ext>
            </a:extLst>
          </p:cNvPr>
          <p:cNvSpPr txBox="1"/>
          <p:nvPr/>
        </p:nvSpPr>
        <p:spPr>
          <a:xfrm>
            <a:off x="521206" y="5269399"/>
            <a:ext cx="1083564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2800" dirty="0">
                <a:solidFill>
                  <a:srgbClr val="1B70AE"/>
                </a:solidFill>
                <a:latin typeface="Aptos"/>
              </a:rPr>
              <a:t>THE CONCEPT OF ENERGY SOVEREIGNTY</a:t>
            </a:r>
            <a:endParaRPr lang="en-US" sz="2800" b="0" i="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224593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7C1B4-E64C-DFA1-48A5-C8ED30B62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A62DDD4F-D459-94DE-85DB-98DF046B4965}"/>
              </a:ext>
            </a:extLst>
          </p:cNvPr>
          <p:cNvSpPr txBox="1"/>
          <p:nvPr/>
        </p:nvSpPr>
        <p:spPr>
          <a:xfrm>
            <a:off x="521208" y="3246073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Prof. Aleksandar MEŠIĆ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D7A695-8B3E-3A53-DC47-F7F7D846CD77}"/>
              </a:ext>
            </a:extLst>
          </p:cNvPr>
          <p:cNvSpPr txBox="1"/>
          <p:nvPr/>
        </p:nvSpPr>
        <p:spPr>
          <a:xfrm>
            <a:off x="521206" y="3792376"/>
            <a:ext cx="11670792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Poljoprivredni fakultet Zagreb</a:t>
            </a:r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Faculty of Agriculture, Zagreb</a:t>
            </a:r>
            <a:endParaRPr lang="hr-HR" sz="20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DE9E1B-94B6-808F-EF7C-101047BCE5D1}"/>
              </a:ext>
            </a:extLst>
          </p:cNvPr>
          <p:cNvSpPr txBox="1"/>
          <p:nvPr/>
        </p:nvSpPr>
        <p:spPr>
          <a:xfrm>
            <a:off x="521208" y="1980350"/>
            <a:ext cx="10835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GLAVNI GOVORNICI / 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KEYNOTE SPEAKERS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F42F8B-5077-6AA1-3F31-3D3ABF6997A1}"/>
              </a:ext>
            </a:extLst>
          </p:cNvPr>
          <p:cNvSpPr txBox="1"/>
          <p:nvPr/>
        </p:nvSpPr>
        <p:spPr>
          <a:xfrm>
            <a:off x="521206" y="4812734"/>
            <a:ext cx="1083564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rgbClr val="10304F"/>
                </a:solidFill>
                <a:latin typeface="Aptos"/>
              </a:rPr>
              <a:t>KONCEPT PREHRAMBENOG SUVERENITETA</a:t>
            </a:r>
            <a:endParaRPr lang="hr-HR" sz="28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E70851-8491-B0EF-ECA1-AEC17C9F60AC}"/>
              </a:ext>
            </a:extLst>
          </p:cNvPr>
          <p:cNvSpPr txBox="1"/>
          <p:nvPr/>
        </p:nvSpPr>
        <p:spPr>
          <a:xfrm>
            <a:off x="521206" y="5269399"/>
            <a:ext cx="1083564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2800" dirty="0">
                <a:solidFill>
                  <a:srgbClr val="1B70AE"/>
                </a:solidFill>
                <a:latin typeface="Aptos"/>
              </a:rPr>
              <a:t>THE CONCEPT OF FOOD SOVEREIGNTY</a:t>
            </a:r>
            <a:endParaRPr lang="en-US" sz="2800" b="0" i="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69078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1554F-3A34-AEE5-506E-71C57BB24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C7C17BB8-C466-A8C0-4428-2CEB977981A2}"/>
              </a:ext>
            </a:extLst>
          </p:cNvPr>
          <p:cNvSpPr txBox="1"/>
          <p:nvPr/>
        </p:nvSpPr>
        <p:spPr>
          <a:xfrm>
            <a:off x="521208" y="3246073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Dr. sc. Leon STILLE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F79A40-D2BA-94C3-F308-F9FC6DC6DAF9}"/>
              </a:ext>
            </a:extLst>
          </p:cNvPr>
          <p:cNvSpPr txBox="1"/>
          <p:nvPr/>
        </p:nvSpPr>
        <p:spPr>
          <a:xfrm>
            <a:off x="521206" y="3769293"/>
            <a:ext cx="11670792" cy="7540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Inovacije u energetskoj industriji, Nizozemska</a:t>
            </a:r>
          </a:p>
          <a:p>
            <a:endParaRPr lang="hr-HR" sz="3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Innovations in the Energy Industry, the Netherlands</a:t>
            </a:r>
            <a:endParaRPr lang="hr-HR" sz="20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D706C4-9E5A-45E2-265B-6909C2512B22}"/>
              </a:ext>
            </a:extLst>
          </p:cNvPr>
          <p:cNvSpPr txBox="1"/>
          <p:nvPr/>
        </p:nvSpPr>
        <p:spPr>
          <a:xfrm>
            <a:off x="521208" y="1980350"/>
            <a:ext cx="10835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GLAVNI GOVORNICI / 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KEYNOTE SPEAKERS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040B57-5A0B-1090-C16B-6914509F5397}"/>
              </a:ext>
            </a:extLst>
          </p:cNvPr>
          <p:cNvSpPr txBox="1"/>
          <p:nvPr/>
        </p:nvSpPr>
        <p:spPr>
          <a:xfrm>
            <a:off x="521206" y="4820429"/>
            <a:ext cx="11670792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700" b="1" dirty="0">
                <a:solidFill>
                  <a:srgbClr val="10304F"/>
                </a:solidFill>
                <a:latin typeface="Aptos"/>
              </a:rPr>
              <a:t>SINTEZA KONCEPATA ENERGETSKOG I PREHRAMBENOG SUVERENITETA</a:t>
            </a:r>
            <a:endParaRPr lang="hr-HR" sz="27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F05A34-1C14-FC79-0268-DAB2E6C256D9}"/>
              </a:ext>
            </a:extLst>
          </p:cNvPr>
          <p:cNvSpPr txBox="1"/>
          <p:nvPr/>
        </p:nvSpPr>
        <p:spPr>
          <a:xfrm>
            <a:off x="521206" y="5314897"/>
            <a:ext cx="11244696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2700" dirty="0">
                <a:solidFill>
                  <a:srgbClr val="1B70AE"/>
                </a:solidFill>
                <a:latin typeface="Aptos"/>
              </a:rPr>
              <a:t>A SYNTHESIS OF THE</a:t>
            </a:r>
            <a:r>
              <a:rPr lang="hr-HR" sz="27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2700" dirty="0">
                <a:solidFill>
                  <a:srgbClr val="1B70AE"/>
                </a:solidFill>
                <a:latin typeface="Aptos"/>
              </a:rPr>
              <a:t>CONCEPTS OF</a:t>
            </a:r>
            <a:r>
              <a:rPr lang="hr-HR" sz="27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2700" dirty="0">
                <a:solidFill>
                  <a:srgbClr val="1B70AE"/>
                </a:solidFill>
                <a:latin typeface="Aptos"/>
              </a:rPr>
              <a:t>ENERGY AND FOOD SOVEREIGNTY</a:t>
            </a:r>
            <a:endParaRPr lang="en-US" sz="2700" b="0" i="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903188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19093-E551-2760-44CC-8D0371A98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93A3E3C-0101-0B1D-2595-2A416BA87BE4}"/>
              </a:ext>
            </a:extLst>
          </p:cNvPr>
          <p:cNvSpPr txBox="1"/>
          <p:nvPr/>
        </p:nvSpPr>
        <p:spPr>
          <a:xfrm>
            <a:off x="65314" y="3668828"/>
            <a:ext cx="1219200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hr-HR" sz="3600" b="1" dirty="0">
                <a:solidFill>
                  <a:srgbClr val="10304F"/>
                </a:solidFill>
                <a:latin typeface="Aptos"/>
              </a:rPr>
              <a:t>PAUZA ZA KAVU / </a:t>
            </a:r>
            <a:r>
              <a:rPr lang="hr-HR" sz="3600" dirty="0">
                <a:solidFill>
                  <a:srgbClr val="1B70AE"/>
                </a:solidFill>
                <a:latin typeface="Aptos"/>
              </a:rPr>
              <a:t>COFFEE BREAK</a:t>
            </a:r>
            <a:endParaRPr lang="en-US" sz="360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7751139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7632A-74BF-3B04-F75A-E0CE505A8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BA7C04-A898-AC2C-78C1-859F6A480184}"/>
              </a:ext>
            </a:extLst>
          </p:cNvPr>
          <p:cNvSpPr txBox="1"/>
          <p:nvPr/>
        </p:nvSpPr>
        <p:spPr>
          <a:xfrm>
            <a:off x="521208" y="2425813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b="1" dirty="0">
                <a:solidFill>
                  <a:srgbClr val="10304F"/>
                </a:solidFill>
                <a:latin typeface="Aptos"/>
              </a:rPr>
              <a:t>TEMATSKI PANEL I / </a:t>
            </a:r>
            <a:r>
              <a:rPr lang="en-US" sz="3200" dirty="0">
                <a:solidFill>
                  <a:srgbClr val="1B70AE"/>
                </a:solidFill>
                <a:latin typeface="Aptos"/>
              </a:rPr>
              <a:t>THEMATIC PANEL I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3F2130-1556-1AFC-E932-43F5C2EEC582}"/>
              </a:ext>
            </a:extLst>
          </p:cNvPr>
          <p:cNvSpPr txBox="1"/>
          <p:nvPr/>
        </p:nvSpPr>
        <p:spPr>
          <a:xfrm>
            <a:off x="521208" y="3147397"/>
            <a:ext cx="10835640" cy="11387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ENERGETSKI I PREHRAMBENI SUVERENITET U DOBA DEGLOBALIZACIJE I GLOBALNOG DRUŠTVA RIZIKA IZ DIPLOMATSKE PERSPEKTIVE</a:t>
            </a:r>
          </a:p>
          <a:p>
            <a:r>
              <a:rPr lang="hr-HR" sz="2000" dirty="0">
                <a:solidFill>
                  <a:srgbClr val="10304F"/>
                </a:solidFill>
                <a:latin typeface="Aptos"/>
              </a:rPr>
              <a:t>Diplomatski </a:t>
            </a:r>
            <a:r>
              <a:rPr lang="hr-HR" sz="2000" dirty="0" err="1">
                <a:solidFill>
                  <a:srgbClr val="10304F"/>
                </a:solidFill>
                <a:latin typeface="Aptos"/>
              </a:rPr>
              <a:t>panoptikon</a:t>
            </a:r>
            <a:r>
              <a:rPr lang="hr-HR" sz="2000" dirty="0">
                <a:solidFill>
                  <a:srgbClr val="10304F"/>
                </a:solidFill>
                <a:latin typeface="Aptos"/>
              </a:rPr>
              <a:t> i diplomatska perspektiva </a:t>
            </a:r>
            <a:endParaRPr sz="20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80EB2C-698C-A5C3-80E7-A3453E9944EC}"/>
              </a:ext>
            </a:extLst>
          </p:cNvPr>
          <p:cNvSpPr txBox="1"/>
          <p:nvPr/>
        </p:nvSpPr>
        <p:spPr>
          <a:xfrm>
            <a:off x="521208" y="4478466"/>
            <a:ext cx="10835640" cy="11387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2400" dirty="0">
                <a:solidFill>
                  <a:srgbClr val="1B70AE"/>
                </a:solidFill>
                <a:latin typeface="Aptos"/>
              </a:rPr>
              <a:t>ENERGY AND FOOD SOVEREIGNTY IN THE AGE OF DEGLOBALIZATION</a:t>
            </a:r>
            <a:br>
              <a:rPr lang="hr-HR" sz="2400" dirty="0">
                <a:solidFill>
                  <a:srgbClr val="1B70AE"/>
                </a:solidFill>
                <a:latin typeface="Aptos"/>
              </a:rPr>
            </a:br>
            <a:r>
              <a:rPr lang="en-US" sz="2400" dirty="0">
                <a:solidFill>
                  <a:srgbClr val="1B70AE"/>
                </a:solidFill>
                <a:latin typeface="Aptos"/>
              </a:rPr>
              <a:t>AND THE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GLOBAL RISK SOCIETY FROM A DIPLOMATIC PERSPECTIVE</a:t>
            </a:r>
            <a:endParaRPr lang="hr-HR" sz="2400" dirty="0">
              <a:solidFill>
                <a:srgbClr val="1B70AE"/>
              </a:solidFill>
              <a:latin typeface="Aptos"/>
            </a:endParaRPr>
          </a:p>
          <a:p>
            <a:r>
              <a:rPr lang="en-US" sz="2000" dirty="0">
                <a:solidFill>
                  <a:srgbClr val="1B70AE"/>
                </a:solidFill>
                <a:latin typeface="Aptos"/>
              </a:rPr>
              <a:t>Panopticon and the Diplomatic Perspective</a:t>
            </a:r>
            <a:endParaRPr lang="hr-HR" sz="200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921890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98EFB-4F4C-36C2-FACC-89D03AF6F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4DC2AF-2559-495D-B61C-3B96A9E9BD8F}"/>
              </a:ext>
            </a:extLst>
          </p:cNvPr>
          <p:cNvSpPr txBox="1"/>
          <p:nvPr/>
        </p:nvSpPr>
        <p:spPr>
          <a:xfrm>
            <a:off x="521208" y="2086153"/>
            <a:ext cx="10835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TEMATSKI PANEL I / 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THEMATIC PANEL I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74043C-1C14-4667-9437-A28476B34056}"/>
              </a:ext>
            </a:extLst>
          </p:cNvPr>
          <p:cNvSpPr txBox="1"/>
          <p:nvPr/>
        </p:nvSpPr>
        <p:spPr>
          <a:xfrm>
            <a:off x="521208" y="2563012"/>
            <a:ext cx="1128201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b="1" dirty="0">
                <a:solidFill>
                  <a:srgbClr val="10304F"/>
                </a:solidFill>
                <a:latin typeface="Aptos"/>
              </a:rPr>
              <a:t>ENERGETSKI I PREHRAMBENI SUVERENITET U DOBA DEGLOBALIZACIJE I GLOBALNOG DRUŠTVA RIZIKA IZ DIPLOMATSKE PERSPEKTIVE</a:t>
            </a:r>
          </a:p>
          <a:p>
            <a:r>
              <a:rPr lang="hr-HR" sz="1400" dirty="0">
                <a:solidFill>
                  <a:srgbClr val="10304F"/>
                </a:solidFill>
                <a:latin typeface="Aptos"/>
              </a:rPr>
              <a:t>Diplomatski </a:t>
            </a:r>
            <a:r>
              <a:rPr lang="hr-HR" sz="1400" dirty="0" err="1">
                <a:solidFill>
                  <a:srgbClr val="10304F"/>
                </a:solidFill>
                <a:latin typeface="Aptos"/>
              </a:rPr>
              <a:t>panoptikon</a:t>
            </a:r>
            <a:r>
              <a:rPr lang="hr-HR" sz="1400" dirty="0">
                <a:solidFill>
                  <a:srgbClr val="10304F"/>
                </a:solidFill>
                <a:latin typeface="Aptos"/>
              </a:rPr>
              <a:t> i diplomatska perspektiva </a:t>
            </a:r>
            <a:endParaRPr sz="14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7C5DAE-2B43-B32E-8E7C-25C9F546738D}"/>
              </a:ext>
            </a:extLst>
          </p:cNvPr>
          <p:cNvSpPr txBox="1"/>
          <p:nvPr/>
        </p:nvSpPr>
        <p:spPr>
          <a:xfrm>
            <a:off x="521209" y="3086232"/>
            <a:ext cx="11282015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400" dirty="0">
                <a:solidFill>
                  <a:srgbClr val="1B70AE"/>
                </a:solidFill>
                <a:latin typeface="Aptos"/>
              </a:rPr>
              <a:t>ENERGY AND FOOD SOVEREIGNTY IN THE AGE OF DEGLOBALIZATION</a:t>
            </a:r>
            <a:r>
              <a:rPr lang="hr-HR" sz="14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400" dirty="0">
                <a:solidFill>
                  <a:srgbClr val="1B70AE"/>
                </a:solidFill>
                <a:latin typeface="Aptos"/>
              </a:rPr>
              <a:t>AND THE</a:t>
            </a:r>
            <a:r>
              <a:rPr lang="hr-HR" sz="14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400" dirty="0">
                <a:solidFill>
                  <a:srgbClr val="1B70AE"/>
                </a:solidFill>
                <a:latin typeface="Aptos"/>
              </a:rPr>
              <a:t>GLOBAL RISK SOCIETY FROM A DIPLOMATIC PERSPECTIVE</a:t>
            </a:r>
            <a:endParaRPr lang="hr-HR" sz="1400" dirty="0">
              <a:solidFill>
                <a:srgbClr val="1B70AE"/>
              </a:solidFill>
              <a:latin typeface="Aptos"/>
            </a:endParaRPr>
          </a:p>
          <a:p>
            <a:r>
              <a:rPr lang="en-US" sz="1400" dirty="0">
                <a:solidFill>
                  <a:srgbClr val="1B70AE"/>
                </a:solidFill>
                <a:latin typeface="Aptos"/>
              </a:rPr>
              <a:t>Panopticon and the Diplomatic Perspective</a:t>
            </a:r>
            <a:endParaRPr lang="hr-HR" sz="140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9B521B-64B5-4CC2-63E4-ECF452B23B3B}"/>
              </a:ext>
            </a:extLst>
          </p:cNvPr>
          <p:cNvSpPr txBox="1"/>
          <p:nvPr/>
        </p:nvSpPr>
        <p:spPr>
          <a:xfrm>
            <a:off x="521206" y="5275403"/>
            <a:ext cx="11670792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Bivši ministar vanjskih i europskih poslova Hrvatske i profesor na Sveučilištu Sjever, Zagreb, Hrvatska</a:t>
            </a:r>
          </a:p>
          <a:p>
            <a:r>
              <a:rPr lang="hr-HR" sz="19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F</a:t>
            </a:r>
            <a:r>
              <a:rPr lang="en-US" sz="1900" dirty="0" err="1">
                <a:solidFill>
                  <a:schemeClr val="bg1">
                    <a:lumMod val="50000"/>
                  </a:schemeClr>
                </a:solidFill>
                <a:latin typeface="Aptos"/>
              </a:rPr>
              <a:t>ormer</a:t>
            </a:r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Minister of Foreign and European Affairs of Croatia and Professor at</a:t>
            </a:r>
            <a:r>
              <a:rPr lang="hr-HR" sz="19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</a:t>
            </a:r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University North, Zagreb, Croatia</a:t>
            </a:r>
            <a:endParaRPr lang="hr-HR" sz="19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8F0270-A26F-B8C1-022B-090A75467AC1}"/>
              </a:ext>
            </a:extLst>
          </p:cNvPr>
          <p:cNvSpPr txBox="1"/>
          <p:nvPr/>
        </p:nvSpPr>
        <p:spPr>
          <a:xfrm>
            <a:off x="521209" y="4133688"/>
            <a:ext cx="7212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>
                <a:latin typeface="Aptos"/>
              </a:rPr>
              <a:t>Uvodni govornik / </a:t>
            </a:r>
            <a:r>
              <a:rPr lang="hr-HR" sz="2000" dirty="0" err="1">
                <a:latin typeface="Aptos"/>
              </a:rPr>
              <a:t>Keynote</a:t>
            </a:r>
            <a:r>
              <a:rPr lang="hr-HR" sz="2000" dirty="0">
                <a:latin typeface="Aptos"/>
              </a:rPr>
              <a:t> </a:t>
            </a:r>
            <a:r>
              <a:rPr lang="hr-HR" sz="2000" dirty="0" err="1">
                <a:latin typeface="Aptos"/>
              </a:rPr>
              <a:t>Speaker</a:t>
            </a:r>
            <a:r>
              <a:rPr lang="hr-HR" sz="2000" dirty="0">
                <a:latin typeface="Aptos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168953-D9F7-5914-DC55-417ECEEFE16C}"/>
              </a:ext>
            </a:extLst>
          </p:cNvPr>
          <p:cNvSpPr txBox="1"/>
          <p:nvPr/>
        </p:nvSpPr>
        <p:spPr>
          <a:xfrm>
            <a:off x="521209" y="4653966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Prof. Dr. Miro KOVAČ</a:t>
            </a:r>
          </a:p>
        </p:txBody>
      </p:sp>
    </p:spTree>
    <p:extLst>
      <p:ext uri="{BB962C8B-B14F-4D97-AF65-F5344CB8AC3E}">
        <p14:creationId xmlns:p14="http://schemas.microsoft.com/office/powerpoint/2010/main" val="10666424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973E2-F499-02D9-419F-BE665D09D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5DD294-E64F-160F-9D4B-DE32BC9B8BBA}"/>
              </a:ext>
            </a:extLst>
          </p:cNvPr>
          <p:cNvSpPr txBox="1"/>
          <p:nvPr/>
        </p:nvSpPr>
        <p:spPr>
          <a:xfrm>
            <a:off x="521208" y="2086153"/>
            <a:ext cx="10835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TEMATSKI PANEL I / 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THEMATIC PANEL I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20447C-7563-3D4E-9C10-8770520F5CC1}"/>
              </a:ext>
            </a:extLst>
          </p:cNvPr>
          <p:cNvSpPr txBox="1"/>
          <p:nvPr/>
        </p:nvSpPr>
        <p:spPr>
          <a:xfrm>
            <a:off x="521208" y="2563012"/>
            <a:ext cx="1128201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b="1" dirty="0">
                <a:solidFill>
                  <a:srgbClr val="10304F"/>
                </a:solidFill>
                <a:latin typeface="Aptos"/>
              </a:rPr>
              <a:t>ENERGETSKI I PREHRAMBENI SUVERENITET U DOBA DEGLOBALIZACIJE I GLOBALNOG DRUŠTVA RIZIKA IZ DIPLOMATSKE PERSPEKTIVE</a:t>
            </a:r>
          </a:p>
          <a:p>
            <a:r>
              <a:rPr lang="hr-HR" sz="1400" dirty="0">
                <a:solidFill>
                  <a:srgbClr val="10304F"/>
                </a:solidFill>
                <a:latin typeface="Aptos"/>
              </a:rPr>
              <a:t>Diplomatski </a:t>
            </a:r>
            <a:r>
              <a:rPr lang="hr-HR" sz="1400" dirty="0" err="1">
                <a:solidFill>
                  <a:srgbClr val="10304F"/>
                </a:solidFill>
                <a:latin typeface="Aptos"/>
              </a:rPr>
              <a:t>panoptikon</a:t>
            </a:r>
            <a:r>
              <a:rPr lang="hr-HR" sz="1400" dirty="0">
                <a:solidFill>
                  <a:srgbClr val="10304F"/>
                </a:solidFill>
                <a:latin typeface="Aptos"/>
              </a:rPr>
              <a:t> i diplomatska perspektiva </a:t>
            </a:r>
            <a:endParaRPr sz="14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AF05C7-7B7C-52A6-EF4D-4A597AED77B7}"/>
              </a:ext>
            </a:extLst>
          </p:cNvPr>
          <p:cNvSpPr txBox="1"/>
          <p:nvPr/>
        </p:nvSpPr>
        <p:spPr>
          <a:xfrm>
            <a:off x="521209" y="3086232"/>
            <a:ext cx="11282015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400" dirty="0">
                <a:solidFill>
                  <a:srgbClr val="1B70AE"/>
                </a:solidFill>
                <a:latin typeface="Aptos"/>
              </a:rPr>
              <a:t>ENERGY AND FOOD SOVEREIGNTY IN THE AGE OF DEGLOBALIZATION</a:t>
            </a:r>
            <a:r>
              <a:rPr lang="hr-HR" sz="14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400" dirty="0">
                <a:solidFill>
                  <a:srgbClr val="1B70AE"/>
                </a:solidFill>
                <a:latin typeface="Aptos"/>
              </a:rPr>
              <a:t>AND THE</a:t>
            </a:r>
            <a:r>
              <a:rPr lang="hr-HR" sz="14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400" dirty="0">
                <a:solidFill>
                  <a:srgbClr val="1B70AE"/>
                </a:solidFill>
                <a:latin typeface="Aptos"/>
              </a:rPr>
              <a:t>GLOBAL RISK SOCIETY FROM A DIPLOMATIC PERSPECTIVE</a:t>
            </a:r>
            <a:endParaRPr lang="hr-HR" sz="1400" dirty="0">
              <a:solidFill>
                <a:srgbClr val="1B70AE"/>
              </a:solidFill>
              <a:latin typeface="Aptos"/>
            </a:endParaRPr>
          </a:p>
          <a:p>
            <a:r>
              <a:rPr lang="en-US" sz="1400" dirty="0">
                <a:solidFill>
                  <a:srgbClr val="1B70AE"/>
                </a:solidFill>
                <a:latin typeface="Aptos"/>
              </a:rPr>
              <a:t>Panopticon and the Diplomatic Perspective</a:t>
            </a:r>
            <a:endParaRPr lang="hr-HR" sz="140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6EDC07-9CC0-81BF-A703-7C4F3270DED9}"/>
              </a:ext>
            </a:extLst>
          </p:cNvPr>
          <p:cNvSpPr txBox="1"/>
          <p:nvPr/>
        </p:nvSpPr>
        <p:spPr>
          <a:xfrm>
            <a:off x="521206" y="5275403"/>
            <a:ext cx="11670792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Institut za europske i globalizacijske studije, Zagreb, Hrvatska</a:t>
            </a:r>
          </a:p>
          <a:p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Institute for European and Globalization Studies, Zagreb, Croatia</a:t>
            </a:r>
            <a:endParaRPr lang="hr-HR" sz="19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B53C42-235B-25E2-A587-DCBDDE81AA0F}"/>
              </a:ext>
            </a:extLst>
          </p:cNvPr>
          <p:cNvSpPr txBox="1"/>
          <p:nvPr/>
        </p:nvSpPr>
        <p:spPr>
          <a:xfrm>
            <a:off x="521209" y="4133688"/>
            <a:ext cx="7212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>
                <a:latin typeface="Aptos"/>
              </a:rPr>
              <a:t>Moderator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3A4A16-B62B-D638-1871-BC2D7715CB2B}"/>
              </a:ext>
            </a:extLst>
          </p:cNvPr>
          <p:cNvSpPr txBox="1"/>
          <p:nvPr/>
        </p:nvSpPr>
        <p:spPr>
          <a:xfrm>
            <a:off x="521209" y="4653966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Doc. dr. sc. Jadranka POLOVIĆ</a:t>
            </a:r>
            <a:endParaRPr lang="hr-HR" sz="28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6551649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396F5-4D1C-A7B9-7F5C-54355F5E0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2555B3-916D-AAFF-230D-BD6E511C0AB1}"/>
              </a:ext>
            </a:extLst>
          </p:cNvPr>
          <p:cNvSpPr txBox="1"/>
          <p:nvPr/>
        </p:nvSpPr>
        <p:spPr>
          <a:xfrm>
            <a:off x="521208" y="1870209"/>
            <a:ext cx="10835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TEMATSKI PANEL I / 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THEMATIC PANEL I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73A99A-F93A-8CC1-423B-CE109CAB1B83}"/>
              </a:ext>
            </a:extLst>
          </p:cNvPr>
          <p:cNvSpPr txBox="1"/>
          <p:nvPr/>
        </p:nvSpPr>
        <p:spPr>
          <a:xfrm>
            <a:off x="521208" y="2300414"/>
            <a:ext cx="1128201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b="1" dirty="0">
                <a:solidFill>
                  <a:srgbClr val="10304F"/>
                </a:solidFill>
                <a:latin typeface="Aptos"/>
              </a:rPr>
              <a:t>ENERGETSKI I PREHRAMBENI SUVERENITET U DOBA DEGLOBALIZACIJE I GLOBALNOG DRUŠTVA RIZIKA IZ DIPLOMATSKE PERSPEKTIVE</a:t>
            </a:r>
          </a:p>
          <a:p>
            <a:r>
              <a:rPr lang="hr-HR" sz="1400" dirty="0">
                <a:solidFill>
                  <a:srgbClr val="10304F"/>
                </a:solidFill>
                <a:latin typeface="Aptos"/>
              </a:rPr>
              <a:t>Diplomatski </a:t>
            </a:r>
            <a:r>
              <a:rPr lang="hr-HR" sz="1400" dirty="0" err="1">
                <a:solidFill>
                  <a:srgbClr val="10304F"/>
                </a:solidFill>
                <a:latin typeface="Aptos"/>
              </a:rPr>
              <a:t>panoptikon</a:t>
            </a:r>
            <a:r>
              <a:rPr lang="hr-HR" sz="1400" dirty="0">
                <a:solidFill>
                  <a:srgbClr val="10304F"/>
                </a:solidFill>
                <a:latin typeface="Aptos"/>
              </a:rPr>
              <a:t> i diplomatska perspektiva </a:t>
            </a:r>
            <a:endParaRPr sz="14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DD9278-C09F-B4CE-340A-DBD8BBF02C86}"/>
              </a:ext>
            </a:extLst>
          </p:cNvPr>
          <p:cNvSpPr txBox="1"/>
          <p:nvPr/>
        </p:nvSpPr>
        <p:spPr>
          <a:xfrm>
            <a:off x="521209" y="2823634"/>
            <a:ext cx="11282015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400" dirty="0">
                <a:solidFill>
                  <a:srgbClr val="1B70AE"/>
                </a:solidFill>
                <a:latin typeface="Aptos"/>
              </a:rPr>
              <a:t>ENERGY AND FOOD SOVEREIGNTY IN THE AGE OF DEGLOBALIZATION</a:t>
            </a:r>
            <a:r>
              <a:rPr lang="hr-HR" sz="14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400" dirty="0">
                <a:solidFill>
                  <a:srgbClr val="1B70AE"/>
                </a:solidFill>
                <a:latin typeface="Aptos"/>
              </a:rPr>
              <a:t>AND THE</a:t>
            </a:r>
            <a:r>
              <a:rPr lang="hr-HR" sz="14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400" dirty="0">
                <a:solidFill>
                  <a:srgbClr val="1B70AE"/>
                </a:solidFill>
                <a:latin typeface="Aptos"/>
              </a:rPr>
              <a:t>GLOBAL RISK SOCIETY FROM A DIPLOMATIC PERSPECTIVE</a:t>
            </a:r>
            <a:endParaRPr lang="hr-HR" sz="1400" dirty="0">
              <a:solidFill>
                <a:srgbClr val="1B70AE"/>
              </a:solidFill>
              <a:latin typeface="Aptos"/>
            </a:endParaRPr>
          </a:p>
          <a:p>
            <a:r>
              <a:rPr lang="en-US" sz="1400" dirty="0">
                <a:solidFill>
                  <a:srgbClr val="1B70AE"/>
                </a:solidFill>
                <a:latin typeface="Aptos"/>
              </a:rPr>
              <a:t>Panopticon and the Diplomatic Perspective</a:t>
            </a:r>
            <a:endParaRPr lang="hr-HR" sz="140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B52C64-008D-6BFA-750A-BEC15B3444C7}"/>
              </a:ext>
            </a:extLst>
          </p:cNvPr>
          <p:cNvSpPr txBox="1"/>
          <p:nvPr/>
        </p:nvSpPr>
        <p:spPr>
          <a:xfrm>
            <a:off x="521206" y="4366693"/>
            <a:ext cx="1167079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Veleposlanik Talijanske Republike u Republici Hrvatskoj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Ambassador of the Italian Republic to the Republic of Croatia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8EC950-4843-9209-F289-30D142964FA5}"/>
              </a:ext>
            </a:extLst>
          </p:cNvPr>
          <p:cNvSpPr txBox="1"/>
          <p:nvPr/>
        </p:nvSpPr>
        <p:spPr>
          <a:xfrm>
            <a:off x="521209" y="3578696"/>
            <a:ext cx="7212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 err="1">
                <a:latin typeface="Aptos"/>
              </a:rPr>
              <a:t>Panelisti</a:t>
            </a:r>
            <a:r>
              <a:rPr lang="hr-HR" sz="2000" dirty="0">
                <a:latin typeface="Aptos"/>
              </a:rPr>
              <a:t> / </a:t>
            </a:r>
            <a:r>
              <a:rPr lang="hr-HR" sz="2000" dirty="0" err="1">
                <a:latin typeface="Aptos"/>
              </a:rPr>
              <a:t>Panellists</a:t>
            </a:r>
            <a:endParaRPr lang="hr-HR" sz="2000" dirty="0">
              <a:latin typeface="Apto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FE39BD-FB26-0CB3-0351-847B9ED7B18A}"/>
              </a:ext>
            </a:extLst>
          </p:cNvPr>
          <p:cNvSpPr txBox="1"/>
          <p:nvPr/>
        </p:nvSpPr>
        <p:spPr>
          <a:xfrm>
            <a:off x="521209" y="3988131"/>
            <a:ext cx="94884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Paolo TRICHILO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1B2726-148E-DF55-C33A-D894F2AE6E03}"/>
              </a:ext>
            </a:extLst>
          </p:cNvPr>
          <p:cNvSpPr txBox="1"/>
          <p:nvPr/>
        </p:nvSpPr>
        <p:spPr>
          <a:xfrm>
            <a:off x="6095997" y="4366693"/>
            <a:ext cx="1167079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Veleposlanik Republike Azerbajdžan u Republici Hrvatskoj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Ambassador of the Republic of Azerbaijan to the Republic of Croatia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D315CC-1CB8-E143-DE69-4FE03C628D62}"/>
              </a:ext>
            </a:extLst>
          </p:cNvPr>
          <p:cNvSpPr txBox="1"/>
          <p:nvPr/>
        </p:nvSpPr>
        <p:spPr>
          <a:xfrm>
            <a:off x="6096000" y="3988131"/>
            <a:ext cx="94884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Anar IMANOV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D85957-F02D-B549-85F3-33CBC31FC24C}"/>
              </a:ext>
            </a:extLst>
          </p:cNvPr>
          <p:cNvSpPr txBox="1"/>
          <p:nvPr/>
        </p:nvSpPr>
        <p:spPr>
          <a:xfrm>
            <a:off x="521206" y="5438205"/>
            <a:ext cx="1167079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Veleposlanik Republike Poljske u Republici Hrvatskoj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Ambassador of the Republic of Poland to the Republic of Croatia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6EB803-4255-7D3E-3AB5-BB1F56E5D682}"/>
              </a:ext>
            </a:extLst>
          </p:cNvPr>
          <p:cNvSpPr txBox="1"/>
          <p:nvPr/>
        </p:nvSpPr>
        <p:spPr>
          <a:xfrm>
            <a:off x="521209" y="5059643"/>
            <a:ext cx="94884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Paweł CZERWIŃSKI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F686B7-1F41-3B2C-A519-A3A5CC5505A5}"/>
              </a:ext>
            </a:extLst>
          </p:cNvPr>
          <p:cNvSpPr txBox="1"/>
          <p:nvPr/>
        </p:nvSpPr>
        <p:spPr>
          <a:xfrm>
            <a:off x="6095997" y="5438205"/>
            <a:ext cx="11670792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Veleposlanik Ujedinjenog Kraljevstva Velike Britanije i Sjeverne Irske</a:t>
            </a:r>
            <a:b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</a:b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u Republici Hrvatskoj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Ambassador of the United Kingdom of Great Britain and</a:t>
            </a:r>
            <a:r>
              <a:rPr lang="hr-HR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Northern Ireland</a:t>
            </a:r>
            <a:br>
              <a:rPr lang="hr-HR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</a:b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to the Republic of</a:t>
            </a:r>
            <a:r>
              <a:rPr lang="hr-HR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Croatia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99F668-7642-891E-B505-D514432B242C}"/>
              </a:ext>
            </a:extLst>
          </p:cNvPr>
          <p:cNvSpPr txBox="1"/>
          <p:nvPr/>
        </p:nvSpPr>
        <p:spPr>
          <a:xfrm>
            <a:off x="6096000" y="5059643"/>
            <a:ext cx="94884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Javed PATEL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7228900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1001A-B8A9-B9E9-192A-DAEF4AAA8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0B966A-323A-AA84-F53A-81296FEB6DA0}"/>
              </a:ext>
            </a:extLst>
          </p:cNvPr>
          <p:cNvSpPr txBox="1"/>
          <p:nvPr/>
        </p:nvSpPr>
        <p:spPr>
          <a:xfrm>
            <a:off x="521208" y="2306941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b="1" dirty="0">
                <a:solidFill>
                  <a:srgbClr val="10304F"/>
                </a:solidFill>
                <a:latin typeface="Aptos"/>
              </a:rPr>
              <a:t>TEMATSKI PANEL II / </a:t>
            </a:r>
            <a:r>
              <a:rPr lang="en-US" sz="3200" dirty="0">
                <a:solidFill>
                  <a:srgbClr val="1B70AE"/>
                </a:solidFill>
                <a:latin typeface="Aptos"/>
              </a:rPr>
              <a:t>THEMATIC PANEL I</a:t>
            </a:r>
            <a:r>
              <a:rPr lang="hr-HR" sz="3200" dirty="0">
                <a:solidFill>
                  <a:srgbClr val="1B70AE"/>
                </a:solidFill>
                <a:latin typeface="Aptos"/>
              </a:rPr>
              <a:t>I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FF048F-8C94-86F4-4B9F-2160F8E87591}"/>
              </a:ext>
            </a:extLst>
          </p:cNvPr>
          <p:cNvSpPr txBox="1"/>
          <p:nvPr/>
        </p:nvSpPr>
        <p:spPr>
          <a:xfrm>
            <a:off x="521208" y="2966077"/>
            <a:ext cx="10835640" cy="144655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ENERGETSKE, POLJOPRIVREDNE I PREHRAMBENE TVRTKE I NJIHOVA ULOGA</a:t>
            </a:r>
          </a:p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U PROMICANJU ENERGETSKOG I PREHRAMBENOG SUVERENITETA</a:t>
            </a:r>
          </a:p>
          <a:p>
            <a:r>
              <a:rPr lang="hr-HR" sz="2000" dirty="0">
                <a:solidFill>
                  <a:srgbClr val="10304F"/>
                </a:solidFill>
                <a:latin typeface="Aptos"/>
              </a:rPr>
              <a:t>Izazovi </a:t>
            </a:r>
            <a:r>
              <a:rPr lang="hr-HR" sz="2000" dirty="0" err="1">
                <a:solidFill>
                  <a:srgbClr val="10304F"/>
                </a:solidFill>
                <a:latin typeface="Aptos"/>
              </a:rPr>
              <a:t>deglobalizacije</a:t>
            </a:r>
            <a:r>
              <a:rPr lang="hr-HR" sz="2000" dirty="0">
                <a:solidFill>
                  <a:srgbClr val="10304F"/>
                </a:solidFill>
                <a:latin typeface="Aptos"/>
              </a:rPr>
              <a:t> i geopolitičkih turbulencija. Perspektiva energetskih, poljoprivrednih i</a:t>
            </a:r>
          </a:p>
          <a:p>
            <a:r>
              <a:rPr lang="hr-HR" sz="2000" dirty="0">
                <a:solidFill>
                  <a:srgbClr val="10304F"/>
                </a:solidFill>
                <a:latin typeface="Aptos"/>
              </a:rPr>
              <a:t>prehrambenih tvrtki, kao i državnih agencija</a:t>
            </a:r>
            <a:endParaRPr sz="20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21B469-47E9-1E79-D8FD-64B1041A264B}"/>
              </a:ext>
            </a:extLst>
          </p:cNvPr>
          <p:cNvSpPr txBox="1"/>
          <p:nvPr/>
        </p:nvSpPr>
        <p:spPr>
          <a:xfrm>
            <a:off x="521208" y="4541852"/>
            <a:ext cx="10835640" cy="144655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2400" dirty="0">
                <a:solidFill>
                  <a:srgbClr val="1B70AE"/>
                </a:solidFill>
                <a:latin typeface="Aptos"/>
              </a:rPr>
              <a:t>ENERGY, AGRICULTURAL AND FOOD COMPANIES AND THEIR ROLE IN PROMOTING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ENERGY AND FOOD SOVEREIGNTY</a:t>
            </a:r>
            <a:endParaRPr lang="hr-HR" sz="2400" dirty="0">
              <a:solidFill>
                <a:srgbClr val="1B70AE"/>
              </a:solidFill>
              <a:latin typeface="Aptos"/>
            </a:endParaRPr>
          </a:p>
          <a:p>
            <a:r>
              <a:rPr lang="en-US" sz="2000" dirty="0">
                <a:solidFill>
                  <a:srgbClr val="1B70AE"/>
                </a:solidFill>
                <a:latin typeface="Aptos"/>
              </a:rPr>
              <a:t>Challenges of Deglobalization and Geopolitical Turbulence. The Perspective of Energy, Agricultural</a:t>
            </a:r>
            <a:r>
              <a:rPr lang="hr-HR" sz="20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2000" dirty="0">
                <a:solidFill>
                  <a:srgbClr val="1B70AE"/>
                </a:solidFill>
                <a:latin typeface="Aptos"/>
              </a:rPr>
              <a:t>and Food Companies, as well as State Agencies</a:t>
            </a:r>
            <a:endParaRPr lang="hr-HR" sz="200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1758860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8DF0D-7875-0414-E8D2-0AA74DD01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25498E-07AD-00EE-7B09-AFDF59C42939}"/>
              </a:ext>
            </a:extLst>
          </p:cNvPr>
          <p:cNvSpPr txBox="1"/>
          <p:nvPr/>
        </p:nvSpPr>
        <p:spPr>
          <a:xfrm>
            <a:off x="521208" y="2086153"/>
            <a:ext cx="10835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TEMATSKI PANEL II / 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THEMATIC PANEL 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I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I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4469FD-0E96-F0A0-9951-E2D533C3E0F1}"/>
              </a:ext>
            </a:extLst>
          </p:cNvPr>
          <p:cNvSpPr txBox="1"/>
          <p:nvPr/>
        </p:nvSpPr>
        <p:spPr>
          <a:xfrm>
            <a:off x="521208" y="2578400"/>
            <a:ext cx="1167079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300" b="1" dirty="0">
                <a:solidFill>
                  <a:srgbClr val="10304F"/>
                </a:solidFill>
                <a:latin typeface="Aptos"/>
              </a:rPr>
              <a:t>ENERGETSKE, POLJOPRIVREDNE I PREHRAMBENE TVRTKE I NJIHOVA ULOGA U PROMICANJU ENERGETSKOG I PREHRAMBENOG SUVERENITETA</a:t>
            </a:r>
          </a:p>
          <a:p>
            <a:r>
              <a:rPr lang="hr-HR" sz="1300" dirty="0">
                <a:solidFill>
                  <a:srgbClr val="10304F"/>
                </a:solidFill>
                <a:latin typeface="Aptos"/>
              </a:rPr>
              <a:t>Izazovi </a:t>
            </a:r>
            <a:r>
              <a:rPr lang="hr-HR" sz="1300" dirty="0" err="1">
                <a:solidFill>
                  <a:srgbClr val="10304F"/>
                </a:solidFill>
                <a:latin typeface="Aptos"/>
              </a:rPr>
              <a:t>deglobalizacije</a:t>
            </a:r>
            <a:r>
              <a:rPr lang="hr-HR" sz="1300" dirty="0">
                <a:solidFill>
                  <a:srgbClr val="10304F"/>
                </a:solidFill>
                <a:latin typeface="Aptos"/>
              </a:rPr>
              <a:t> i geopolitičkih turbulencija. Perspektiva energetskih, poljoprivrednih i prehrambenih tvrtki, kao i državnih agencija </a:t>
            </a:r>
            <a:endParaRPr sz="13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4577A1-DB2D-78EA-E02A-93C61C154A3F}"/>
              </a:ext>
            </a:extLst>
          </p:cNvPr>
          <p:cNvSpPr txBox="1"/>
          <p:nvPr/>
        </p:nvSpPr>
        <p:spPr>
          <a:xfrm>
            <a:off x="521209" y="3101621"/>
            <a:ext cx="11282015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ENERGY, AGRICULTURAL AND FOOD COMPANIES AND THEIR ROLE IN PROMOTING</a:t>
            </a:r>
            <a:r>
              <a:rPr lang="hr-HR" sz="13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300" dirty="0">
                <a:solidFill>
                  <a:srgbClr val="1B70AE"/>
                </a:solidFill>
                <a:latin typeface="Aptos"/>
              </a:rPr>
              <a:t>ENERGY AND FOOD SOVEREIGNTY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Challenges of Deglobalization and Geopolitical Turbulence. The Perspective of Energy, Agricultural</a:t>
            </a:r>
            <a:r>
              <a:rPr lang="hr-HR" sz="13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300" dirty="0">
                <a:solidFill>
                  <a:srgbClr val="1B70AE"/>
                </a:solidFill>
                <a:latin typeface="Aptos"/>
              </a:rPr>
              <a:t>and Food Companies, as well as State Agencies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B07EDF-9438-17E4-D66F-005A2203212B}"/>
              </a:ext>
            </a:extLst>
          </p:cNvPr>
          <p:cNvSpPr txBox="1"/>
          <p:nvPr/>
        </p:nvSpPr>
        <p:spPr>
          <a:xfrm>
            <a:off x="521206" y="5275403"/>
            <a:ext cx="11670792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Direktor Sektora korporativne strategije i razvoja poslovanja, KONČAR</a:t>
            </a:r>
          </a:p>
          <a:p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Director of Corporate Strategy and Business Development, KONČAR</a:t>
            </a:r>
            <a:endParaRPr lang="hr-HR" sz="19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27E7B7-4991-D389-65C8-3B3828D19734}"/>
              </a:ext>
            </a:extLst>
          </p:cNvPr>
          <p:cNvSpPr txBox="1"/>
          <p:nvPr/>
        </p:nvSpPr>
        <p:spPr>
          <a:xfrm>
            <a:off x="521209" y="4133688"/>
            <a:ext cx="7212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>
                <a:latin typeface="Aptos"/>
              </a:rPr>
              <a:t>Uvodni govornik / </a:t>
            </a:r>
            <a:r>
              <a:rPr lang="hr-HR" sz="2000" dirty="0" err="1">
                <a:latin typeface="Aptos"/>
              </a:rPr>
              <a:t>Keynote</a:t>
            </a:r>
            <a:r>
              <a:rPr lang="hr-HR" sz="2000" dirty="0">
                <a:latin typeface="Aptos"/>
              </a:rPr>
              <a:t> </a:t>
            </a:r>
            <a:r>
              <a:rPr lang="hr-HR" sz="2000" dirty="0" err="1">
                <a:latin typeface="Aptos"/>
              </a:rPr>
              <a:t>Speaker</a:t>
            </a:r>
            <a:r>
              <a:rPr lang="hr-HR" sz="2000" dirty="0">
                <a:latin typeface="Aptos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680383-D4D8-A8A4-F610-1BFE0E593386}"/>
              </a:ext>
            </a:extLst>
          </p:cNvPr>
          <p:cNvSpPr txBox="1"/>
          <p:nvPr/>
        </p:nvSpPr>
        <p:spPr>
          <a:xfrm>
            <a:off x="521209" y="4653966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Viktor LUČIĆ</a:t>
            </a:r>
          </a:p>
        </p:txBody>
      </p:sp>
    </p:spTree>
    <p:extLst>
      <p:ext uri="{BB962C8B-B14F-4D97-AF65-F5344CB8AC3E}">
        <p14:creationId xmlns:p14="http://schemas.microsoft.com/office/powerpoint/2010/main" val="8754061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0E065-9B06-97DC-7C82-8CF101DD2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131082-2B68-A8A6-9D26-EF8681E44EA5}"/>
              </a:ext>
            </a:extLst>
          </p:cNvPr>
          <p:cNvSpPr txBox="1"/>
          <p:nvPr/>
        </p:nvSpPr>
        <p:spPr>
          <a:xfrm>
            <a:off x="521208" y="2086153"/>
            <a:ext cx="10835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TEMATSKI PANEL II / 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THEMATIC PANEL 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I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I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BF5737-ECEA-1E94-3FCF-E96643AF3D68}"/>
              </a:ext>
            </a:extLst>
          </p:cNvPr>
          <p:cNvSpPr txBox="1"/>
          <p:nvPr/>
        </p:nvSpPr>
        <p:spPr>
          <a:xfrm>
            <a:off x="521208" y="2578400"/>
            <a:ext cx="1167079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300" b="1" dirty="0">
                <a:solidFill>
                  <a:srgbClr val="10304F"/>
                </a:solidFill>
                <a:latin typeface="Aptos"/>
              </a:rPr>
              <a:t>ENERGETSKE, POLJOPRIVREDNE I PREHRAMBENE TVRTKE I NJIHOVA ULOGA U PROMICANJU ENERGETSKOG I PREHRAMBENOG SUVERENITETA</a:t>
            </a:r>
          </a:p>
          <a:p>
            <a:r>
              <a:rPr lang="hr-HR" sz="1300" dirty="0">
                <a:solidFill>
                  <a:srgbClr val="10304F"/>
                </a:solidFill>
                <a:latin typeface="Aptos"/>
              </a:rPr>
              <a:t>Izazovi </a:t>
            </a:r>
            <a:r>
              <a:rPr lang="hr-HR" sz="1300" dirty="0" err="1">
                <a:solidFill>
                  <a:srgbClr val="10304F"/>
                </a:solidFill>
                <a:latin typeface="Aptos"/>
              </a:rPr>
              <a:t>deglobalizacije</a:t>
            </a:r>
            <a:r>
              <a:rPr lang="hr-HR" sz="1300" dirty="0">
                <a:solidFill>
                  <a:srgbClr val="10304F"/>
                </a:solidFill>
                <a:latin typeface="Aptos"/>
              </a:rPr>
              <a:t> i geopolitičkih turbulencija. Perspektiva energetskih, poljoprivrednih i prehrambenih tvrtki, kao i državnih agencija </a:t>
            </a:r>
            <a:endParaRPr sz="13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BCF8F4-2D22-B870-9B35-C7BBDFC91402}"/>
              </a:ext>
            </a:extLst>
          </p:cNvPr>
          <p:cNvSpPr txBox="1"/>
          <p:nvPr/>
        </p:nvSpPr>
        <p:spPr>
          <a:xfrm>
            <a:off x="521209" y="3101621"/>
            <a:ext cx="11282015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ENERGY, AGRICULTURAL AND FOOD COMPANIES AND THEIR ROLE IN PROMOTING</a:t>
            </a:r>
            <a:r>
              <a:rPr lang="hr-HR" sz="13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300" dirty="0">
                <a:solidFill>
                  <a:srgbClr val="1B70AE"/>
                </a:solidFill>
                <a:latin typeface="Aptos"/>
              </a:rPr>
              <a:t>ENERGY AND FOOD SOVEREIGNTY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Challenges of Deglobalization and Geopolitical Turbulence. The Perspective of Energy, Agricultural</a:t>
            </a:r>
            <a:r>
              <a:rPr lang="hr-HR" sz="13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300" dirty="0">
                <a:solidFill>
                  <a:srgbClr val="1B70AE"/>
                </a:solidFill>
                <a:latin typeface="Aptos"/>
              </a:rPr>
              <a:t>and Food Companies, as well as State Agencies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C4A4EE-0980-4641-1FF2-B5942CF2EC7E}"/>
              </a:ext>
            </a:extLst>
          </p:cNvPr>
          <p:cNvSpPr txBox="1"/>
          <p:nvPr/>
        </p:nvSpPr>
        <p:spPr>
          <a:xfrm>
            <a:off x="521206" y="5275403"/>
            <a:ext cx="11670792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Text</a:t>
            </a:r>
            <a:endParaRPr lang="hr-HR" sz="19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hr-HR" sz="1900" dirty="0" err="1">
                <a:solidFill>
                  <a:schemeClr val="bg1">
                    <a:lumMod val="50000"/>
                  </a:schemeClr>
                </a:solidFill>
                <a:latin typeface="Aptos"/>
              </a:rPr>
              <a:t>Text</a:t>
            </a:r>
            <a:endParaRPr lang="hr-HR" sz="19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7CAEB9-338B-382E-16B5-21775997B860}"/>
              </a:ext>
            </a:extLst>
          </p:cNvPr>
          <p:cNvSpPr txBox="1"/>
          <p:nvPr/>
        </p:nvSpPr>
        <p:spPr>
          <a:xfrm>
            <a:off x="521209" y="4133688"/>
            <a:ext cx="7212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>
                <a:latin typeface="Aptos"/>
              </a:rPr>
              <a:t>Uvodni govornik / </a:t>
            </a:r>
            <a:r>
              <a:rPr lang="hr-HR" sz="2000" dirty="0" err="1">
                <a:latin typeface="Aptos"/>
              </a:rPr>
              <a:t>Keynote</a:t>
            </a:r>
            <a:r>
              <a:rPr lang="hr-HR" sz="2000" dirty="0">
                <a:latin typeface="Aptos"/>
              </a:rPr>
              <a:t> </a:t>
            </a:r>
            <a:r>
              <a:rPr lang="hr-HR" sz="2000" dirty="0" err="1">
                <a:latin typeface="Aptos"/>
              </a:rPr>
              <a:t>Speaker</a:t>
            </a:r>
            <a:r>
              <a:rPr lang="hr-HR" sz="2000" dirty="0">
                <a:latin typeface="Aptos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60A8F7-8905-D4F8-B42C-41FAC156D45C}"/>
              </a:ext>
            </a:extLst>
          </p:cNvPr>
          <p:cNvSpPr txBox="1"/>
          <p:nvPr/>
        </p:nvSpPr>
        <p:spPr>
          <a:xfrm>
            <a:off x="521209" y="4653966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Predstavnik HEP-a</a:t>
            </a:r>
          </a:p>
        </p:txBody>
      </p:sp>
    </p:spTree>
    <p:extLst>
      <p:ext uri="{BB962C8B-B14F-4D97-AF65-F5344CB8AC3E}">
        <p14:creationId xmlns:p14="http://schemas.microsoft.com/office/powerpoint/2010/main" val="28968382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33A38-59B3-FB55-F55A-29DE15829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28E9E7-C6A7-BFFE-5A71-1B6889FE7A33}"/>
              </a:ext>
            </a:extLst>
          </p:cNvPr>
          <p:cNvSpPr txBox="1"/>
          <p:nvPr/>
        </p:nvSpPr>
        <p:spPr>
          <a:xfrm>
            <a:off x="521208" y="2086153"/>
            <a:ext cx="10835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TEMATSKI PANEL II / 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THEMATIC PANEL 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I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I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932414-87A5-D312-D2BB-932C0A642D8C}"/>
              </a:ext>
            </a:extLst>
          </p:cNvPr>
          <p:cNvSpPr txBox="1"/>
          <p:nvPr/>
        </p:nvSpPr>
        <p:spPr>
          <a:xfrm>
            <a:off x="521208" y="2578400"/>
            <a:ext cx="1167079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300" b="1" dirty="0">
                <a:solidFill>
                  <a:srgbClr val="10304F"/>
                </a:solidFill>
                <a:latin typeface="Aptos"/>
              </a:rPr>
              <a:t>ENERGETSKE, POLJOPRIVREDNE I PREHRAMBENE TVRTKE I NJIHOVA ULOGA U PROMICANJU ENERGETSKOG I PREHRAMBENOG SUVERENITETA</a:t>
            </a:r>
          </a:p>
          <a:p>
            <a:r>
              <a:rPr lang="hr-HR" sz="1300" dirty="0">
                <a:solidFill>
                  <a:srgbClr val="10304F"/>
                </a:solidFill>
                <a:latin typeface="Aptos"/>
              </a:rPr>
              <a:t>Izazovi </a:t>
            </a:r>
            <a:r>
              <a:rPr lang="hr-HR" sz="1300" dirty="0" err="1">
                <a:solidFill>
                  <a:srgbClr val="10304F"/>
                </a:solidFill>
                <a:latin typeface="Aptos"/>
              </a:rPr>
              <a:t>deglobalizacije</a:t>
            </a:r>
            <a:r>
              <a:rPr lang="hr-HR" sz="1300" dirty="0">
                <a:solidFill>
                  <a:srgbClr val="10304F"/>
                </a:solidFill>
                <a:latin typeface="Aptos"/>
              </a:rPr>
              <a:t> i geopolitičkih turbulencija. Perspektiva energetskih, poljoprivrednih i prehrambenih tvrtki, kao i državnih agencija </a:t>
            </a:r>
            <a:endParaRPr sz="13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5E1BB2-77B4-6ADA-DF54-A98EC07320CA}"/>
              </a:ext>
            </a:extLst>
          </p:cNvPr>
          <p:cNvSpPr txBox="1"/>
          <p:nvPr/>
        </p:nvSpPr>
        <p:spPr>
          <a:xfrm>
            <a:off x="521209" y="3101621"/>
            <a:ext cx="11282015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ENERGY, AGRICULTURAL AND FOOD COMPANIES AND THEIR ROLE IN PROMOTING</a:t>
            </a:r>
            <a:r>
              <a:rPr lang="hr-HR" sz="13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300" dirty="0">
                <a:solidFill>
                  <a:srgbClr val="1B70AE"/>
                </a:solidFill>
                <a:latin typeface="Aptos"/>
              </a:rPr>
              <a:t>ENERGY AND FOOD SOVEREIGNTY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Challenges of Deglobalization and Geopolitical Turbulence. The Perspective of Energy, Agricultural</a:t>
            </a:r>
            <a:r>
              <a:rPr lang="hr-HR" sz="13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300" dirty="0">
                <a:solidFill>
                  <a:srgbClr val="1B70AE"/>
                </a:solidFill>
                <a:latin typeface="Aptos"/>
              </a:rPr>
              <a:t>and Food Companies, as well as State Agencies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C7063F-AF6C-7EB0-3A62-5D76DA425699}"/>
              </a:ext>
            </a:extLst>
          </p:cNvPr>
          <p:cNvSpPr txBox="1"/>
          <p:nvPr/>
        </p:nvSpPr>
        <p:spPr>
          <a:xfrm>
            <a:off x="521206" y="5275403"/>
            <a:ext cx="11670792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Zamjenik direktora Fonda za zaštitu okoliša i energetsku učinkovitost (FZOEU)</a:t>
            </a:r>
          </a:p>
          <a:p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Deputy Director, Environmental Protection and Energy Efficiency Fund (FZOEU)</a:t>
            </a:r>
            <a:endParaRPr lang="hr-HR" sz="19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9E8E97-D1F4-8897-2FAB-9A872A128845}"/>
              </a:ext>
            </a:extLst>
          </p:cNvPr>
          <p:cNvSpPr txBox="1"/>
          <p:nvPr/>
        </p:nvSpPr>
        <p:spPr>
          <a:xfrm>
            <a:off x="521209" y="4133688"/>
            <a:ext cx="7212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>
                <a:latin typeface="Aptos"/>
              </a:rPr>
              <a:t>Uvodni govornik / </a:t>
            </a:r>
            <a:r>
              <a:rPr lang="hr-HR" sz="2000" dirty="0" err="1">
                <a:latin typeface="Aptos"/>
              </a:rPr>
              <a:t>Keynote</a:t>
            </a:r>
            <a:r>
              <a:rPr lang="hr-HR" sz="2000" dirty="0">
                <a:latin typeface="Aptos"/>
              </a:rPr>
              <a:t> </a:t>
            </a:r>
            <a:r>
              <a:rPr lang="hr-HR" sz="2000" dirty="0" err="1">
                <a:latin typeface="Aptos"/>
              </a:rPr>
              <a:t>Speaker</a:t>
            </a:r>
            <a:r>
              <a:rPr lang="hr-HR" sz="2000" dirty="0">
                <a:latin typeface="Aptos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22C4C3-1709-8298-2F50-8CABE7396774}"/>
              </a:ext>
            </a:extLst>
          </p:cNvPr>
          <p:cNvSpPr txBox="1"/>
          <p:nvPr/>
        </p:nvSpPr>
        <p:spPr>
          <a:xfrm>
            <a:off x="521209" y="4653966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Mirko BUDIŠA</a:t>
            </a:r>
          </a:p>
        </p:txBody>
      </p:sp>
    </p:spTree>
    <p:extLst>
      <p:ext uri="{BB962C8B-B14F-4D97-AF65-F5344CB8AC3E}">
        <p14:creationId xmlns:p14="http://schemas.microsoft.com/office/powerpoint/2010/main" val="32594931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B0DE0-84CB-EC99-FD64-59B32E1A2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20C7B93-5F38-C636-B4CD-3D13058F3F41}"/>
              </a:ext>
            </a:extLst>
          </p:cNvPr>
          <p:cNvSpPr txBox="1"/>
          <p:nvPr/>
        </p:nvSpPr>
        <p:spPr>
          <a:xfrm>
            <a:off x="521206" y="5275403"/>
            <a:ext cx="11670792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Ekonomski fakultet, Osijek, Hrvatska</a:t>
            </a:r>
          </a:p>
          <a:p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Faculty of Economics, Osijek, Croatia</a:t>
            </a:r>
            <a:endParaRPr lang="hr-HR" sz="19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986AED-6CE7-026D-81DA-83A9AA650882}"/>
              </a:ext>
            </a:extLst>
          </p:cNvPr>
          <p:cNvSpPr txBox="1"/>
          <p:nvPr/>
        </p:nvSpPr>
        <p:spPr>
          <a:xfrm>
            <a:off x="521209" y="4133688"/>
            <a:ext cx="7212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>
                <a:latin typeface="Aptos"/>
              </a:rPr>
              <a:t>Moderator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948AEA-3347-30CA-A2AE-404AA6AB424F}"/>
              </a:ext>
            </a:extLst>
          </p:cNvPr>
          <p:cNvSpPr txBox="1"/>
          <p:nvPr/>
        </p:nvSpPr>
        <p:spPr>
          <a:xfrm>
            <a:off x="521209" y="4653966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Prof. dr. sc. Đula BOROZAN</a:t>
            </a:r>
            <a:endParaRPr lang="hr-HR" sz="28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46D4AC-9D00-EC69-47CF-EB7B2628EAEA}"/>
              </a:ext>
            </a:extLst>
          </p:cNvPr>
          <p:cNvSpPr txBox="1"/>
          <p:nvPr/>
        </p:nvSpPr>
        <p:spPr>
          <a:xfrm>
            <a:off x="521208" y="2086153"/>
            <a:ext cx="10835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TEMATSKI PANEL II / 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THEMATIC PANEL 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I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I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65EF10-BEAA-6A47-A7E3-B06A790A627E}"/>
              </a:ext>
            </a:extLst>
          </p:cNvPr>
          <p:cNvSpPr txBox="1"/>
          <p:nvPr/>
        </p:nvSpPr>
        <p:spPr>
          <a:xfrm>
            <a:off x="521208" y="2578400"/>
            <a:ext cx="1167079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300" b="1" dirty="0">
                <a:solidFill>
                  <a:srgbClr val="10304F"/>
                </a:solidFill>
                <a:latin typeface="Aptos"/>
              </a:rPr>
              <a:t>ENERGETSKE, POLJOPRIVREDNE I PREHRAMBENE TVRTKE I NJIHOVA ULOGA U PROMICANJU ENERGETSKOG I PREHRAMBENOG SUVERENITETA</a:t>
            </a:r>
          </a:p>
          <a:p>
            <a:r>
              <a:rPr lang="hr-HR" sz="1300" dirty="0">
                <a:solidFill>
                  <a:srgbClr val="10304F"/>
                </a:solidFill>
                <a:latin typeface="Aptos"/>
              </a:rPr>
              <a:t>Izazovi </a:t>
            </a:r>
            <a:r>
              <a:rPr lang="hr-HR" sz="1300" dirty="0" err="1">
                <a:solidFill>
                  <a:srgbClr val="10304F"/>
                </a:solidFill>
                <a:latin typeface="Aptos"/>
              </a:rPr>
              <a:t>deglobalizacije</a:t>
            </a:r>
            <a:r>
              <a:rPr lang="hr-HR" sz="1300" dirty="0">
                <a:solidFill>
                  <a:srgbClr val="10304F"/>
                </a:solidFill>
                <a:latin typeface="Aptos"/>
              </a:rPr>
              <a:t> i geopolitičkih turbulencija. Perspektiva energetskih, poljoprivrednih i prehrambenih tvrtki, kao i državnih agencija </a:t>
            </a:r>
            <a:endParaRPr sz="13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3674C5-F5F6-9B8F-A225-EB02C7885582}"/>
              </a:ext>
            </a:extLst>
          </p:cNvPr>
          <p:cNvSpPr txBox="1"/>
          <p:nvPr/>
        </p:nvSpPr>
        <p:spPr>
          <a:xfrm>
            <a:off x="521209" y="3101621"/>
            <a:ext cx="11282015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ENERGY, AGRICULTURAL AND FOOD COMPANIES AND THEIR ROLE IN PROMOTING</a:t>
            </a:r>
            <a:r>
              <a:rPr lang="hr-HR" sz="13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300" dirty="0">
                <a:solidFill>
                  <a:srgbClr val="1B70AE"/>
                </a:solidFill>
                <a:latin typeface="Aptos"/>
              </a:rPr>
              <a:t>ENERGY AND FOOD SOVEREIGNTY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Challenges of Deglobalization and Geopolitical Turbulence. The Perspective of Energy, Agricultural</a:t>
            </a:r>
            <a:r>
              <a:rPr lang="hr-HR" sz="13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300" dirty="0">
                <a:solidFill>
                  <a:srgbClr val="1B70AE"/>
                </a:solidFill>
                <a:latin typeface="Aptos"/>
              </a:rPr>
              <a:t>and Food Companies, as well as State Agencies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8684960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35510-20CB-6F9C-974E-B3743603E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6474575-4D61-AAA9-3027-DAF77D2C92B8}"/>
              </a:ext>
            </a:extLst>
          </p:cNvPr>
          <p:cNvSpPr txBox="1"/>
          <p:nvPr/>
        </p:nvSpPr>
        <p:spPr>
          <a:xfrm>
            <a:off x="521206" y="4366693"/>
            <a:ext cx="5730304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Voditelj odjela za razvoj LNG poslovanja/projekata, </a:t>
            </a:r>
            <a:r>
              <a:rPr lang="hr-H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EAGibson</a:t>
            </a: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, Singapur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Head of LNG Business/Project Development,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ptos"/>
              </a:rPr>
              <a:t>EAGibson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, Singapore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26B0BD-329D-CC12-F689-140D670B793B}"/>
              </a:ext>
            </a:extLst>
          </p:cNvPr>
          <p:cNvSpPr txBox="1"/>
          <p:nvPr/>
        </p:nvSpPr>
        <p:spPr>
          <a:xfrm>
            <a:off x="521209" y="3578696"/>
            <a:ext cx="7212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 err="1">
                <a:latin typeface="Aptos"/>
              </a:rPr>
              <a:t>Panelisti</a:t>
            </a:r>
            <a:r>
              <a:rPr lang="hr-HR" sz="2000" dirty="0">
                <a:latin typeface="Aptos"/>
              </a:rPr>
              <a:t> / </a:t>
            </a:r>
            <a:r>
              <a:rPr lang="hr-HR" sz="2000" dirty="0" err="1">
                <a:latin typeface="Aptos"/>
              </a:rPr>
              <a:t>Panellists</a:t>
            </a:r>
            <a:endParaRPr lang="hr-HR" sz="2000" dirty="0">
              <a:latin typeface="Apto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6FE086-B72F-5AC9-5CD9-385B067CC4F5}"/>
              </a:ext>
            </a:extLst>
          </p:cNvPr>
          <p:cNvSpPr txBox="1"/>
          <p:nvPr/>
        </p:nvSpPr>
        <p:spPr>
          <a:xfrm>
            <a:off x="521209" y="3988131"/>
            <a:ext cx="94884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Tonči TOKIĆ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7605A8-2255-01A8-7E7F-710A293850CD}"/>
              </a:ext>
            </a:extLst>
          </p:cNvPr>
          <p:cNvSpPr txBox="1"/>
          <p:nvPr/>
        </p:nvSpPr>
        <p:spPr>
          <a:xfrm>
            <a:off x="6525205" y="4366693"/>
            <a:ext cx="1167079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Odjel za znanosti i politiku okoliša, Beč, Austrija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Department of Environmental Sciences and Policy, Vienna, Austria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1642D6-A40B-95E9-BC4D-CCE942460697}"/>
              </a:ext>
            </a:extLst>
          </p:cNvPr>
          <p:cNvSpPr txBox="1"/>
          <p:nvPr/>
        </p:nvSpPr>
        <p:spPr>
          <a:xfrm>
            <a:off x="6525208" y="3988131"/>
            <a:ext cx="94884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Prof. Dr. Ruben MNATSAKANIAN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865BEB-C118-8158-B363-018514F5F52D}"/>
              </a:ext>
            </a:extLst>
          </p:cNvPr>
          <p:cNvSpPr txBox="1"/>
          <p:nvPr/>
        </p:nvSpPr>
        <p:spPr>
          <a:xfrm>
            <a:off x="521206" y="5438205"/>
            <a:ext cx="6019553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Sveučilište Comenius, Odjel za političke znanosti, Bratislava, Slovačka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Comenius University, Department of Political Science, Bratislava, Slovakia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68B3D-4CE1-320F-E181-77028AE8016A}"/>
              </a:ext>
            </a:extLst>
          </p:cNvPr>
          <p:cNvSpPr txBox="1"/>
          <p:nvPr/>
        </p:nvSpPr>
        <p:spPr>
          <a:xfrm>
            <a:off x="521209" y="5059643"/>
            <a:ext cx="94884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Prof. dr. sc. Matuš MIŠIK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828D7D-2247-1CFD-A824-498C21204FBB}"/>
              </a:ext>
            </a:extLst>
          </p:cNvPr>
          <p:cNvSpPr txBox="1"/>
          <p:nvPr/>
        </p:nvSpPr>
        <p:spPr>
          <a:xfrm>
            <a:off x="6525205" y="5441732"/>
            <a:ext cx="1167079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Predsjednica Uprave, </a:t>
            </a:r>
            <a:r>
              <a:rPr lang="hr-H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Ribnjičarstvo</a:t>
            </a: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 Končanica, Hrvatska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President of the Management Board, Ribnjičarstvo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ptos"/>
              </a:rPr>
              <a:t>Končanica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, Croatia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55A002-406B-75CD-F90E-5BEE97EE00C2}"/>
              </a:ext>
            </a:extLst>
          </p:cNvPr>
          <p:cNvSpPr txBox="1"/>
          <p:nvPr/>
        </p:nvSpPr>
        <p:spPr>
          <a:xfrm>
            <a:off x="6525208" y="5059643"/>
            <a:ext cx="94884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Marina PRUSINA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4F893B-A8A7-AA16-D74C-E8172EA3D787}"/>
              </a:ext>
            </a:extLst>
          </p:cNvPr>
          <p:cNvSpPr txBox="1"/>
          <p:nvPr/>
        </p:nvSpPr>
        <p:spPr>
          <a:xfrm>
            <a:off x="521208" y="1917185"/>
            <a:ext cx="10835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TEMATSKI PANEL II / 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THEMATIC PANEL 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I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I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AE375F-C8B4-AB77-B340-06DB1F0788D7}"/>
              </a:ext>
            </a:extLst>
          </p:cNvPr>
          <p:cNvSpPr txBox="1"/>
          <p:nvPr/>
        </p:nvSpPr>
        <p:spPr>
          <a:xfrm>
            <a:off x="521208" y="2409432"/>
            <a:ext cx="1167079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300" b="1" dirty="0">
                <a:solidFill>
                  <a:srgbClr val="10304F"/>
                </a:solidFill>
                <a:latin typeface="Aptos"/>
              </a:rPr>
              <a:t>ENERGETSKE, POLJOPRIVREDNE I PREHRAMBENE TVRTKE I NJIHOVA ULOGA U PROMICANJU ENERGETSKOG I PREHRAMBENOG SUVERENITETA</a:t>
            </a:r>
          </a:p>
          <a:p>
            <a:r>
              <a:rPr lang="hr-HR" sz="1300" dirty="0">
                <a:solidFill>
                  <a:srgbClr val="10304F"/>
                </a:solidFill>
                <a:latin typeface="Aptos"/>
              </a:rPr>
              <a:t>Izazovi </a:t>
            </a:r>
            <a:r>
              <a:rPr lang="hr-HR" sz="1300" dirty="0" err="1">
                <a:solidFill>
                  <a:srgbClr val="10304F"/>
                </a:solidFill>
                <a:latin typeface="Aptos"/>
              </a:rPr>
              <a:t>deglobalizacije</a:t>
            </a:r>
            <a:r>
              <a:rPr lang="hr-HR" sz="1300" dirty="0">
                <a:solidFill>
                  <a:srgbClr val="10304F"/>
                </a:solidFill>
                <a:latin typeface="Aptos"/>
              </a:rPr>
              <a:t> i geopolitičkih turbulencija. Perspektiva energetskih, poljoprivrednih i prehrambenih tvrtki, kao i državnih agencija </a:t>
            </a:r>
            <a:endParaRPr sz="13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53D1DD-9F46-4C4A-AE09-AB6F2929732E}"/>
              </a:ext>
            </a:extLst>
          </p:cNvPr>
          <p:cNvSpPr txBox="1"/>
          <p:nvPr/>
        </p:nvSpPr>
        <p:spPr>
          <a:xfrm>
            <a:off x="521209" y="2932653"/>
            <a:ext cx="11282015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ENERGY, AGRICULTURAL AND FOOD COMPANIES AND THEIR ROLE IN PROMOTING</a:t>
            </a:r>
            <a:r>
              <a:rPr lang="hr-HR" sz="13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300" dirty="0">
                <a:solidFill>
                  <a:srgbClr val="1B70AE"/>
                </a:solidFill>
                <a:latin typeface="Aptos"/>
              </a:rPr>
              <a:t>ENERGY AND FOOD SOVEREIGNTY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Challenges of Deglobalization and Geopolitical Turbulence. The Perspective of Energy, Agricultural</a:t>
            </a:r>
            <a:r>
              <a:rPr lang="hr-HR" sz="13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300" dirty="0">
                <a:solidFill>
                  <a:srgbClr val="1B70AE"/>
                </a:solidFill>
                <a:latin typeface="Aptos"/>
              </a:rPr>
              <a:t>and Food Companies, as well as State Agencies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5792939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3CB3F-82D2-7842-631B-C42AEF50F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2FD67E3-5305-39A7-012A-ED989D8B4DF0}"/>
              </a:ext>
            </a:extLst>
          </p:cNvPr>
          <p:cNvSpPr txBox="1"/>
          <p:nvPr/>
        </p:nvSpPr>
        <p:spPr>
          <a:xfrm>
            <a:off x="0" y="3668828"/>
            <a:ext cx="1219200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hr-HR" sz="3600" b="1" dirty="0">
                <a:solidFill>
                  <a:srgbClr val="10304F"/>
                </a:solidFill>
                <a:latin typeface="Aptos"/>
              </a:rPr>
              <a:t>RUČAK / </a:t>
            </a:r>
            <a:r>
              <a:rPr lang="hr-HR" sz="3600" dirty="0">
                <a:solidFill>
                  <a:srgbClr val="1B70AE"/>
                </a:solidFill>
                <a:latin typeface="Aptos"/>
              </a:rPr>
              <a:t>LUNCH</a:t>
            </a:r>
            <a:endParaRPr lang="en-US" sz="360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5637627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276EA-3C96-DF4B-BA4D-C2C8D8A76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DC1BCD-BB36-3D6D-15B7-2CB49911C2A6}"/>
              </a:ext>
            </a:extLst>
          </p:cNvPr>
          <p:cNvSpPr txBox="1"/>
          <p:nvPr/>
        </p:nvSpPr>
        <p:spPr>
          <a:xfrm>
            <a:off x="521208" y="2695077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b="1" dirty="0">
                <a:solidFill>
                  <a:srgbClr val="10304F"/>
                </a:solidFill>
                <a:latin typeface="Aptos"/>
              </a:rPr>
              <a:t>TEMATSKI PANEL III / </a:t>
            </a:r>
            <a:r>
              <a:rPr lang="en-US" sz="3200" dirty="0">
                <a:solidFill>
                  <a:srgbClr val="1B70AE"/>
                </a:solidFill>
                <a:latin typeface="Aptos"/>
              </a:rPr>
              <a:t>THEMATIC PANEL I</a:t>
            </a:r>
            <a:r>
              <a:rPr lang="hr-HR" sz="3200" dirty="0">
                <a:solidFill>
                  <a:srgbClr val="1B70AE"/>
                </a:solidFill>
                <a:latin typeface="Aptos"/>
              </a:rPr>
              <a:t>II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2BE5CC-864A-1D4C-9EA4-83054A195C54}"/>
              </a:ext>
            </a:extLst>
          </p:cNvPr>
          <p:cNvSpPr txBox="1"/>
          <p:nvPr/>
        </p:nvSpPr>
        <p:spPr>
          <a:xfrm>
            <a:off x="521208" y="3509021"/>
            <a:ext cx="11539728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rgbClr val="10304F"/>
                </a:solidFill>
                <a:latin typeface="Aptos"/>
              </a:rPr>
              <a:t>ENERGIJA, HRANA I TEHNOLOGIJA – ILI NJIHOVO PREPLETANJE I INTERAKCIJA</a:t>
            </a:r>
          </a:p>
          <a:p>
            <a:r>
              <a:rPr lang="hr-HR" sz="2000" dirty="0">
                <a:solidFill>
                  <a:srgbClr val="10304F"/>
                </a:solidFill>
                <a:latin typeface="Aptos"/>
              </a:rPr>
              <a:t>Izazovi i rizici u doba </a:t>
            </a:r>
            <a:r>
              <a:rPr lang="hr-HR" sz="2000" dirty="0" err="1">
                <a:solidFill>
                  <a:srgbClr val="10304F"/>
                </a:solidFill>
                <a:latin typeface="Aptos"/>
              </a:rPr>
              <a:t>deglobalizacije</a:t>
            </a:r>
            <a:r>
              <a:rPr lang="hr-HR" sz="2000" dirty="0">
                <a:solidFill>
                  <a:srgbClr val="10304F"/>
                </a:solidFill>
                <a:latin typeface="Aptos"/>
              </a:rPr>
              <a:t>. Perspektiva interakcije između energije, poljoprivrede i tehnologije</a:t>
            </a:r>
            <a:endParaRPr sz="20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112D66-35C6-6D06-8A5F-779C8A6537D9}"/>
              </a:ext>
            </a:extLst>
          </p:cNvPr>
          <p:cNvSpPr txBox="1"/>
          <p:nvPr/>
        </p:nvSpPr>
        <p:spPr>
          <a:xfrm>
            <a:off x="521208" y="4482852"/>
            <a:ext cx="11384280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2400" dirty="0">
                <a:solidFill>
                  <a:srgbClr val="1B70AE"/>
                </a:solidFill>
                <a:latin typeface="Aptos"/>
              </a:rPr>
              <a:t>ENERGY, FOOD AND TECHNOLOGY – OR THEIR INTERTWINING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AND INTERACTION</a:t>
            </a:r>
            <a:endParaRPr lang="hr-HR" sz="2400" dirty="0">
              <a:solidFill>
                <a:srgbClr val="1B70AE"/>
              </a:solidFill>
              <a:latin typeface="Aptos"/>
            </a:endParaRPr>
          </a:p>
          <a:p>
            <a:r>
              <a:rPr lang="en-US" sz="2000" dirty="0">
                <a:solidFill>
                  <a:srgbClr val="1B70AE"/>
                </a:solidFill>
                <a:latin typeface="Aptos"/>
              </a:rPr>
              <a:t>Challenges and Risks in the Age of Deglobalization. The Perspective of Interaction between Energy,</a:t>
            </a:r>
            <a:r>
              <a:rPr lang="hr-HR" sz="20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2000" dirty="0">
                <a:solidFill>
                  <a:srgbClr val="1B70AE"/>
                </a:solidFill>
                <a:latin typeface="Aptos"/>
              </a:rPr>
              <a:t>Agriculture and Technology</a:t>
            </a:r>
            <a:endParaRPr lang="hr-HR" sz="200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5346269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E7AF9-FB83-D284-65C8-82A3F4733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ABA293-1EBB-A8D5-D3A1-7C931F0660DB}"/>
              </a:ext>
            </a:extLst>
          </p:cNvPr>
          <p:cNvSpPr txBox="1"/>
          <p:nvPr/>
        </p:nvSpPr>
        <p:spPr>
          <a:xfrm>
            <a:off x="521208" y="1813059"/>
            <a:ext cx="10835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TEMATSKI PANEL III / 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THEMATIC PANEL 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I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I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I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1AE670-9918-6673-ECAF-3CA2ACA50CF6}"/>
              </a:ext>
            </a:extLst>
          </p:cNvPr>
          <p:cNvSpPr txBox="1"/>
          <p:nvPr/>
        </p:nvSpPr>
        <p:spPr>
          <a:xfrm>
            <a:off x="521208" y="2305306"/>
            <a:ext cx="1167079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1300" b="1" dirty="0">
                <a:solidFill>
                  <a:srgbClr val="10304F"/>
                </a:solidFill>
                <a:latin typeface="Aptos"/>
              </a:rPr>
              <a:t>ENERGIJA, HRANA I TEHNOLOGIJA – ILI NJIHOVO PREPLETANJE I INTERAKCIJA</a:t>
            </a:r>
          </a:p>
          <a:p>
            <a:r>
              <a:rPr lang="hr-HR" sz="1300" dirty="0">
                <a:solidFill>
                  <a:srgbClr val="10304F"/>
                </a:solidFill>
                <a:latin typeface="Aptos"/>
              </a:rPr>
              <a:t>Izazovi i rizici u doba </a:t>
            </a:r>
            <a:r>
              <a:rPr lang="hr-HR" sz="1300" dirty="0" err="1">
                <a:solidFill>
                  <a:srgbClr val="10304F"/>
                </a:solidFill>
                <a:latin typeface="Aptos"/>
              </a:rPr>
              <a:t>deglobalizacije</a:t>
            </a:r>
            <a:r>
              <a:rPr lang="hr-HR" sz="1300" dirty="0">
                <a:solidFill>
                  <a:srgbClr val="10304F"/>
                </a:solidFill>
                <a:latin typeface="Aptos"/>
              </a:rPr>
              <a:t>. Perspektiva interakcije između energije, poljoprivrede i tehnologije</a:t>
            </a:r>
            <a:endParaRPr sz="13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570327-6FA8-3B6D-AF28-BAB8217F64AA}"/>
              </a:ext>
            </a:extLst>
          </p:cNvPr>
          <p:cNvSpPr txBox="1"/>
          <p:nvPr/>
        </p:nvSpPr>
        <p:spPr>
          <a:xfrm>
            <a:off x="521209" y="2801095"/>
            <a:ext cx="11282015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ENERGY, FOOD AND TECHNOLOGY – OR THEIR INTERTWINING AND INTERACTION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Challenges and Risks in the Age of Deglobalization. The Perspective of Interaction between Energy,</a:t>
            </a:r>
            <a:r>
              <a:rPr lang="hr-HR" sz="13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300" dirty="0">
                <a:solidFill>
                  <a:srgbClr val="1B70AE"/>
                </a:solidFill>
                <a:latin typeface="Aptos"/>
              </a:rPr>
              <a:t>Agriculture and Technology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2AC028-2C73-DF99-CB25-FAC3D0184F5B}"/>
              </a:ext>
            </a:extLst>
          </p:cNvPr>
          <p:cNvSpPr txBox="1"/>
          <p:nvPr/>
        </p:nvSpPr>
        <p:spPr>
          <a:xfrm>
            <a:off x="521206" y="4680143"/>
            <a:ext cx="11670792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Zastupnik u Europskom parlamentu (Klub zastupnika&lt; Progresivnog saveza socijalista i demokrata), Odbor za poljoprivredu i ruralni razvoj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Member of the European Parliament (Group of the Progressive Alliance of Socialists and</a:t>
            </a:r>
            <a:r>
              <a:rPr lang="hr-HR" sz="13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Democrats), Committee on Agriculture and Rural Development</a:t>
            </a:r>
            <a:endParaRPr lang="hr-HR" sz="13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A4E0A9-1444-6245-B6D7-5E932851D2FA}"/>
              </a:ext>
            </a:extLst>
          </p:cNvPr>
          <p:cNvSpPr txBox="1"/>
          <p:nvPr/>
        </p:nvSpPr>
        <p:spPr>
          <a:xfrm>
            <a:off x="521209" y="3698607"/>
            <a:ext cx="7212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>
                <a:latin typeface="Aptos"/>
              </a:rPr>
              <a:t>Uvodni govornik / </a:t>
            </a:r>
            <a:r>
              <a:rPr lang="hr-HR" sz="2000" dirty="0" err="1">
                <a:latin typeface="Aptos"/>
              </a:rPr>
              <a:t>Keynote</a:t>
            </a:r>
            <a:r>
              <a:rPr lang="hr-HR" sz="2000" dirty="0">
                <a:latin typeface="Aptos"/>
              </a:rPr>
              <a:t> </a:t>
            </a:r>
            <a:r>
              <a:rPr lang="hr-HR" sz="2000" dirty="0" err="1">
                <a:latin typeface="Aptos"/>
              </a:rPr>
              <a:t>Speaker</a:t>
            </a:r>
            <a:r>
              <a:rPr lang="hr-HR" sz="2000" dirty="0">
                <a:latin typeface="Aptos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97D9A3-EE70-DF71-033A-971D582CED89}"/>
              </a:ext>
            </a:extLst>
          </p:cNvPr>
          <p:cNvSpPr txBox="1"/>
          <p:nvPr/>
        </p:nvSpPr>
        <p:spPr>
          <a:xfrm>
            <a:off x="521209" y="4250552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Marko VEŠLIGAJ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9AAC8C-613E-9E89-8698-B43001302420}"/>
              </a:ext>
            </a:extLst>
          </p:cNvPr>
          <p:cNvSpPr txBox="1"/>
          <p:nvPr/>
        </p:nvSpPr>
        <p:spPr>
          <a:xfrm>
            <a:off x="521206" y="5307613"/>
            <a:ext cx="11670792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b="1" dirty="0">
                <a:solidFill>
                  <a:srgbClr val="10304F"/>
                </a:solidFill>
                <a:latin typeface="Aptos"/>
              </a:rPr>
              <a:t>POLJOPRIVREDNA POLITIKA EUROPSKE UNIJE U KONTEKSTU PREHRAMBENE SUVERENOSTI</a:t>
            </a:r>
            <a:endParaRPr lang="hr-HR" sz="20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658802-220F-0157-6E53-D229742CF89A}"/>
              </a:ext>
            </a:extLst>
          </p:cNvPr>
          <p:cNvSpPr txBox="1"/>
          <p:nvPr/>
        </p:nvSpPr>
        <p:spPr>
          <a:xfrm>
            <a:off x="521206" y="5634980"/>
            <a:ext cx="11244696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2000" dirty="0">
                <a:solidFill>
                  <a:srgbClr val="1B70AE"/>
                </a:solidFill>
                <a:latin typeface="Aptos"/>
              </a:rPr>
              <a:t>THE AGRICULTURAL POLICY OF THE EUROPEAN UNION IN THE CONTEXT OF FOOD SOVEREIGNTY</a:t>
            </a:r>
            <a:endParaRPr lang="en-US" sz="2000" b="0" i="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9999647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EE956-E264-54EA-78C1-9A4A70AD7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CC2A3E-2BC0-7A56-6543-547ED10A16A4}"/>
              </a:ext>
            </a:extLst>
          </p:cNvPr>
          <p:cNvSpPr txBox="1"/>
          <p:nvPr/>
        </p:nvSpPr>
        <p:spPr>
          <a:xfrm>
            <a:off x="521208" y="1813059"/>
            <a:ext cx="10835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TEMATSKI PANEL III / 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THEMATIC PANEL 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I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I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I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D6F57A-31CF-B90C-6088-EF4D7103FAB7}"/>
              </a:ext>
            </a:extLst>
          </p:cNvPr>
          <p:cNvSpPr txBox="1"/>
          <p:nvPr/>
        </p:nvSpPr>
        <p:spPr>
          <a:xfrm>
            <a:off x="521208" y="2305306"/>
            <a:ext cx="1167079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1300" b="1" dirty="0">
                <a:solidFill>
                  <a:srgbClr val="10304F"/>
                </a:solidFill>
                <a:latin typeface="Aptos"/>
              </a:rPr>
              <a:t>ENERGIJA, HRANA I TEHNOLOGIJA – ILI NJIHOVO PREPLETANJE I INTERAKCIJA</a:t>
            </a:r>
          </a:p>
          <a:p>
            <a:r>
              <a:rPr lang="hr-HR" sz="1300" dirty="0">
                <a:solidFill>
                  <a:srgbClr val="10304F"/>
                </a:solidFill>
                <a:latin typeface="Aptos"/>
              </a:rPr>
              <a:t>Izazovi i rizici u doba </a:t>
            </a:r>
            <a:r>
              <a:rPr lang="hr-HR" sz="1300" dirty="0" err="1">
                <a:solidFill>
                  <a:srgbClr val="10304F"/>
                </a:solidFill>
                <a:latin typeface="Aptos"/>
              </a:rPr>
              <a:t>deglobalizacije</a:t>
            </a:r>
            <a:r>
              <a:rPr lang="hr-HR" sz="1300" dirty="0">
                <a:solidFill>
                  <a:srgbClr val="10304F"/>
                </a:solidFill>
                <a:latin typeface="Aptos"/>
              </a:rPr>
              <a:t>. Perspektiva interakcije između energije, poljoprivrede i tehnologije</a:t>
            </a:r>
            <a:endParaRPr sz="13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461C2-9279-8586-4552-ACFF91E7718B}"/>
              </a:ext>
            </a:extLst>
          </p:cNvPr>
          <p:cNvSpPr txBox="1"/>
          <p:nvPr/>
        </p:nvSpPr>
        <p:spPr>
          <a:xfrm>
            <a:off x="521209" y="2801095"/>
            <a:ext cx="11282015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ENERGY, FOOD AND TECHNOLOGY – OR THEIR INTERTWINING AND INTERACTION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Challenges and Risks in the Age of Deglobalization. The Perspective of Interaction between Energy,</a:t>
            </a:r>
            <a:r>
              <a:rPr lang="hr-HR" sz="13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300" dirty="0">
                <a:solidFill>
                  <a:srgbClr val="1B70AE"/>
                </a:solidFill>
                <a:latin typeface="Aptos"/>
              </a:rPr>
              <a:t>Agriculture and Technology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FBCF53-2184-7858-97EA-79DF6DD3DBCE}"/>
              </a:ext>
            </a:extLst>
          </p:cNvPr>
          <p:cNvSpPr txBox="1"/>
          <p:nvPr/>
        </p:nvSpPr>
        <p:spPr>
          <a:xfrm>
            <a:off x="521206" y="4680143"/>
            <a:ext cx="11670792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Glavni ravnatelj, Državni hidrometeorološki zavod (DHMZ)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Director General, Croatian Meteorological and Hydrological Service (DHMZ)</a:t>
            </a:r>
            <a:endParaRPr lang="hr-HR" sz="13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02AF35-62E2-D2DE-BE59-A18AAA00053B}"/>
              </a:ext>
            </a:extLst>
          </p:cNvPr>
          <p:cNvSpPr txBox="1"/>
          <p:nvPr/>
        </p:nvSpPr>
        <p:spPr>
          <a:xfrm>
            <a:off x="521209" y="3698607"/>
            <a:ext cx="7212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>
                <a:latin typeface="Aptos"/>
              </a:rPr>
              <a:t>Uvodni govornik / </a:t>
            </a:r>
            <a:r>
              <a:rPr lang="hr-HR" sz="2000" dirty="0" err="1">
                <a:latin typeface="Aptos"/>
              </a:rPr>
              <a:t>Keynote</a:t>
            </a:r>
            <a:r>
              <a:rPr lang="hr-HR" sz="2000" dirty="0">
                <a:latin typeface="Aptos"/>
              </a:rPr>
              <a:t> </a:t>
            </a:r>
            <a:r>
              <a:rPr lang="hr-HR" sz="2000" dirty="0" err="1">
                <a:latin typeface="Aptos"/>
              </a:rPr>
              <a:t>Speaker</a:t>
            </a:r>
            <a:r>
              <a:rPr lang="hr-HR" sz="2000" dirty="0">
                <a:latin typeface="Aptos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866E23-0E81-54D0-E642-795D9346552B}"/>
              </a:ext>
            </a:extLst>
          </p:cNvPr>
          <p:cNvSpPr txBox="1"/>
          <p:nvPr/>
        </p:nvSpPr>
        <p:spPr>
          <a:xfrm>
            <a:off x="521209" y="4250552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Dr. sc. Ivan GÜTTLER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9999AE-EC24-1F30-F213-62797BB38369}"/>
              </a:ext>
            </a:extLst>
          </p:cNvPr>
          <p:cNvSpPr txBox="1"/>
          <p:nvPr/>
        </p:nvSpPr>
        <p:spPr>
          <a:xfrm>
            <a:off x="521206" y="5307613"/>
            <a:ext cx="11670792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b="1" dirty="0">
                <a:solidFill>
                  <a:srgbClr val="10304F"/>
                </a:solidFill>
                <a:latin typeface="Aptos"/>
              </a:rPr>
              <a:t>GLOBALNE KLIMATSKE PROMJENE I UTJECAJ NA ENERGETSKU I PREHRAMBENU SUVERENOST</a:t>
            </a:r>
            <a:endParaRPr lang="hr-HR" sz="20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B91DF8-8151-06BE-BB81-652A64022420}"/>
              </a:ext>
            </a:extLst>
          </p:cNvPr>
          <p:cNvSpPr txBox="1"/>
          <p:nvPr/>
        </p:nvSpPr>
        <p:spPr>
          <a:xfrm>
            <a:off x="521206" y="5634980"/>
            <a:ext cx="11244696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2000" dirty="0">
                <a:solidFill>
                  <a:srgbClr val="1B70AE"/>
                </a:solidFill>
                <a:latin typeface="Aptos"/>
              </a:rPr>
              <a:t>GLOBAL CLIMATE CHANGE AND ITS IMPACT ON ENERGY AND FOOD SOVEREIGNTY</a:t>
            </a:r>
            <a:endParaRPr lang="en-US" sz="2000" b="0" i="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0591886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C0D22-9978-2B37-C355-0D6E70497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BA71B65-4638-D34D-0183-14BE49AE0578}"/>
              </a:ext>
            </a:extLst>
          </p:cNvPr>
          <p:cNvSpPr txBox="1"/>
          <p:nvPr/>
        </p:nvSpPr>
        <p:spPr>
          <a:xfrm>
            <a:off x="521206" y="5275403"/>
            <a:ext cx="11670792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Savjetnik u poljoprivredi i ruralnom razvoju, Zagreb, Hrvatska</a:t>
            </a:r>
          </a:p>
          <a:p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Advisor in Agriculture and Rural Development, Zagreb, Croatia</a:t>
            </a:r>
            <a:endParaRPr lang="hr-HR" sz="19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A49970-2961-F92B-8225-E1A25CE7744B}"/>
              </a:ext>
            </a:extLst>
          </p:cNvPr>
          <p:cNvSpPr txBox="1"/>
          <p:nvPr/>
        </p:nvSpPr>
        <p:spPr>
          <a:xfrm>
            <a:off x="521209" y="4133688"/>
            <a:ext cx="7212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>
                <a:latin typeface="Aptos"/>
              </a:rPr>
              <a:t>Moderator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6CB17D-86B1-AE66-16D0-F80835D2BB97}"/>
              </a:ext>
            </a:extLst>
          </p:cNvPr>
          <p:cNvSpPr txBox="1"/>
          <p:nvPr/>
        </p:nvSpPr>
        <p:spPr>
          <a:xfrm>
            <a:off x="521209" y="4653966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Robert HADŽIĆ</a:t>
            </a:r>
            <a:endParaRPr lang="hr-HR" sz="28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135C42-E03F-19B9-BD00-6381CA665075}"/>
              </a:ext>
            </a:extLst>
          </p:cNvPr>
          <p:cNvSpPr txBox="1"/>
          <p:nvPr/>
        </p:nvSpPr>
        <p:spPr>
          <a:xfrm>
            <a:off x="521208" y="1813059"/>
            <a:ext cx="10835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TEMATSKI PANEL III / 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THEMATIC PANEL 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I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I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I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BEC0E9-17F5-9FD7-9211-383005CB70B7}"/>
              </a:ext>
            </a:extLst>
          </p:cNvPr>
          <p:cNvSpPr txBox="1"/>
          <p:nvPr/>
        </p:nvSpPr>
        <p:spPr>
          <a:xfrm>
            <a:off x="521208" y="2305306"/>
            <a:ext cx="1167079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1300" b="1" dirty="0">
                <a:solidFill>
                  <a:srgbClr val="10304F"/>
                </a:solidFill>
                <a:latin typeface="Aptos"/>
              </a:rPr>
              <a:t>ENERGIJA, HRANA I TEHNOLOGIJA – ILI NJIHOVO PREPLETANJE I INTERAKCIJA</a:t>
            </a:r>
          </a:p>
          <a:p>
            <a:r>
              <a:rPr lang="hr-HR" sz="1300" dirty="0">
                <a:solidFill>
                  <a:srgbClr val="10304F"/>
                </a:solidFill>
                <a:latin typeface="Aptos"/>
              </a:rPr>
              <a:t>Izazovi i rizici u doba </a:t>
            </a:r>
            <a:r>
              <a:rPr lang="hr-HR" sz="1300" dirty="0" err="1">
                <a:solidFill>
                  <a:srgbClr val="10304F"/>
                </a:solidFill>
                <a:latin typeface="Aptos"/>
              </a:rPr>
              <a:t>deglobalizacije</a:t>
            </a:r>
            <a:r>
              <a:rPr lang="hr-HR" sz="1300" dirty="0">
                <a:solidFill>
                  <a:srgbClr val="10304F"/>
                </a:solidFill>
                <a:latin typeface="Aptos"/>
              </a:rPr>
              <a:t>. Perspektiva interakcije između energije, poljoprivrede i tehnologije</a:t>
            </a:r>
            <a:endParaRPr sz="13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A5FA64-9138-C526-7516-D008BE506389}"/>
              </a:ext>
            </a:extLst>
          </p:cNvPr>
          <p:cNvSpPr txBox="1"/>
          <p:nvPr/>
        </p:nvSpPr>
        <p:spPr>
          <a:xfrm>
            <a:off x="521209" y="2801095"/>
            <a:ext cx="11282015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ENERGY, FOOD AND TECHNOLOGY – OR THEIR INTERTWINING AND INTERACTION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Challenges and Risks in the Age of Deglobalization. The Perspective of Interaction between Energy,</a:t>
            </a:r>
            <a:r>
              <a:rPr lang="hr-HR" sz="13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300" dirty="0">
                <a:solidFill>
                  <a:srgbClr val="1B70AE"/>
                </a:solidFill>
                <a:latin typeface="Aptos"/>
              </a:rPr>
              <a:t>Agriculture and Technology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5301769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B94E6-8C53-CA97-09FE-01AF6725B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275B16B-9AE0-665D-4213-651CD6547248}"/>
              </a:ext>
            </a:extLst>
          </p:cNvPr>
          <p:cNvSpPr txBox="1"/>
          <p:nvPr/>
        </p:nvSpPr>
        <p:spPr>
          <a:xfrm>
            <a:off x="521206" y="3925531"/>
            <a:ext cx="5730304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Energovizija</a:t>
            </a: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, Zagreb, Hrvatska</a:t>
            </a:r>
          </a:p>
          <a:p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ptos"/>
              </a:rPr>
              <a:t>Energovizija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, Zagreb, Croatia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4ECAD5-DC9E-6F1E-D9AD-43CB17A90E19}"/>
              </a:ext>
            </a:extLst>
          </p:cNvPr>
          <p:cNvSpPr txBox="1"/>
          <p:nvPr/>
        </p:nvSpPr>
        <p:spPr>
          <a:xfrm>
            <a:off x="521209" y="3048829"/>
            <a:ext cx="7212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 err="1">
                <a:latin typeface="Aptos"/>
              </a:rPr>
              <a:t>Panelisti</a:t>
            </a:r>
            <a:r>
              <a:rPr lang="hr-HR" sz="2000" dirty="0">
                <a:latin typeface="Aptos"/>
              </a:rPr>
              <a:t> / </a:t>
            </a:r>
            <a:r>
              <a:rPr lang="hr-HR" sz="2000" dirty="0" err="1">
                <a:latin typeface="Aptos"/>
              </a:rPr>
              <a:t>Panellists</a:t>
            </a:r>
            <a:endParaRPr lang="hr-HR" sz="2000" dirty="0">
              <a:latin typeface="Apto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5AA571-D2E4-336C-B680-855EA59AE106}"/>
              </a:ext>
            </a:extLst>
          </p:cNvPr>
          <p:cNvSpPr txBox="1"/>
          <p:nvPr/>
        </p:nvSpPr>
        <p:spPr>
          <a:xfrm>
            <a:off x="521209" y="3546969"/>
            <a:ext cx="94884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Mislav KONTEK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1BB499-F044-5C64-297F-12C70A1CF09B}"/>
              </a:ext>
            </a:extLst>
          </p:cNvPr>
          <p:cNvSpPr txBox="1"/>
          <p:nvPr/>
        </p:nvSpPr>
        <p:spPr>
          <a:xfrm>
            <a:off x="6525205" y="3925531"/>
            <a:ext cx="1167079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Odjel za ekonomiju, Sveučilište Aristotel u Solunu, Grčka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Department of Economics, Aristotle University of Thessaloniki,</a:t>
            </a:r>
            <a:r>
              <a:rPr lang="hr-HR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Greece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7F9A70-01A4-286A-D76A-FA104C5ECDA7}"/>
              </a:ext>
            </a:extLst>
          </p:cNvPr>
          <p:cNvSpPr txBox="1"/>
          <p:nvPr/>
        </p:nvSpPr>
        <p:spPr>
          <a:xfrm>
            <a:off x="6525208" y="3546969"/>
            <a:ext cx="94884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Prof. dr. sc. Demetris PSALTOPOULOS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2478AC-1F2F-BA70-2A7F-A1B8464C3C46}"/>
              </a:ext>
            </a:extLst>
          </p:cNvPr>
          <p:cNvSpPr txBox="1"/>
          <p:nvPr/>
        </p:nvSpPr>
        <p:spPr>
          <a:xfrm>
            <a:off x="521206" y="4904511"/>
            <a:ext cx="6019553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Institut za ekonomiju i financije, Ekonomski fakultet, Varšava, Poljska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Institute of Economics and Finance, Faculty of Economics, Warsaw,</a:t>
            </a:r>
            <a:r>
              <a:rPr lang="hr-HR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Poland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DEBF89-FEB2-A462-B7F9-797D9641F87D}"/>
              </a:ext>
            </a:extLst>
          </p:cNvPr>
          <p:cNvSpPr txBox="1"/>
          <p:nvPr/>
        </p:nvSpPr>
        <p:spPr>
          <a:xfrm>
            <a:off x="521209" y="4525949"/>
            <a:ext cx="94884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Agata MALAK-RAWLIKOWSKA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652FD1-356C-BCF4-5630-78077C349082}"/>
              </a:ext>
            </a:extLst>
          </p:cNvPr>
          <p:cNvSpPr txBox="1"/>
          <p:nvPr/>
        </p:nvSpPr>
        <p:spPr>
          <a:xfrm>
            <a:off x="6525205" y="4908038"/>
            <a:ext cx="1167079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D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irektorica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 Alti d.o.o</a:t>
            </a: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.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Director, Alti d.o.o.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2DB2DA-F20D-162E-62D5-20DA3EBE1FE2}"/>
              </a:ext>
            </a:extLst>
          </p:cNvPr>
          <p:cNvSpPr txBox="1"/>
          <p:nvPr/>
        </p:nvSpPr>
        <p:spPr>
          <a:xfrm>
            <a:off x="6525208" y="4525949"/>
            <a:ext cx="94884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Dr. sc. Ivana RENDULIĆ JELUŠIĆ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ED7F38-979E-A847-9784-8531C5375130}"/>
              </a:ext>
            </a:extLst>
          </p:cNvPr>
          <p:cNvSpPr txBox="1"/>
          <p:nvPr/>
        </p:nvSpPr>
        <p:spPr>
          <a:xfrm>
            <a:off x="521203" y="5865658"/>
            <a:ext cx="6019553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Dekan, Fakultet </a:t>
            </a:r>
            <a:r>
              <a:rPr lang="hr-H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agrobiotehničkih</a:t>
            </a: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 znanosti, Osijek, Hrvatska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Dean, Faculty of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ptos"/>
              </a:rPr>
              <a:t>Agrobiotechnical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Sciences, Osijek, Croatia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5FF8C57-C255-AD80-8F6C-241BEBA22E50}"/>
              </a:ext>
            </a:extLst>
          </p:cNvPr>
          <p:cNvSpPr txBox="1"/>
          <p:nvPr/>
        </p:nvSpPr>
        <p:spPr>
          <a:xfrm>
            <a:off x="521206" y="5487096"/>
            <a:ext cx="94884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Prof. Dr. Tomislav VINKOVIĆ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370D7D-35DC-F2BB-DE8E-E4965CC2BEB6}"/>
              </a:ext>
            </a:extLst>
          </p:cNvPr>
          <p:cNvSpPr txBox="1"/>
          <p:nvPr/>
        </p:nvSpPr>
        <p:spPr>
          <a:xfrm>
            <a:off x="521208" y="1846506"/>
            <a:ext cx="1083564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000" b="1" dirty="0">
                <a:solidFill>
                  <a:srgbClr val="10304F"/>
                </a:solidFill>
                <a:latin typeface="Aptos"/>
              </a:rPr>
              <a:t>TEMATSKI PANEL III </a:t>
            </a:r>
          </a:p>
          <a:p>
            <a:r>
              <a:rPr lang="en-US" sz="2000" dirty="0">
                <a:solidFill>
                  <a:srgbClr val="1B70AE"/>
                </a:solidFill>
                <a:latin typeface="Aptos"/>
              </a:rPr>
              <a:t>THEMATIC PANEL </a:t>
            </a:r>
            <a:r>
              <a:rPr lang="hr-HR" sz="2000" dirty="0">
                <a:solidFill>
                  <a:srgbClr val="1B70AE"/>
                </a:solidFill>
                <a:latin typeface="Aptos"/>
              </a:rPr>
              <a:t>I</a:t>
            </a:r>
            <a:r>
              <a:rPr lang="en-US" sz="2000" dirty="0">
                <a:solidFill>
                  <a:srgbClr val="1B70AE"/>
                </a:solidFill>
                <a:latin typeface="Aptos"/>
              </a:rPr>
              <a:t>I</a:t>
            </a:r>
            <a:r>
              <a:rPr lang="hr-HR" sz="2000" dirty="0">
                <a:solidFill>
                  <a:srgbClr val="1B70AE"/>
                </a:solidFill>
                <a:latin typeface="Aptos"/>
              </a:rPr>
              <a:t>I</a:t>
            </a:r>
            <a:endParaRPr sz="20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D1F7E4B-B9EE-BEC8-9533-2F2C40B435F7}"/>
              </a:ext>
            </a:extLst>
          </p:cNvPr>
          <p:cNvSpPr txBox="1"/>
          <p:nvPr/>
        </p:nvSpPr>
        <p:spPr>
          <a:xfrm>
            <a:off x="3003149" y="1881026"/>
            <a:ext cx="1167079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1300" b="1" dirty="0">
                <a:solidFill>
                  <a:srgbClr val="10304F"/>
                </a:solidFill>
                <a:latin typeface="Aptos"/>
              </a:rPr>
              <a:t>ENERGIJA, HRANA I TEHNOLOGIJA – ILI NJIHOVO PREPLETANJE I INTERAKCIJA</a:t>
            </a:r>
          </a:p>
          <a:p>
            <a:r>
              <a:rPr lang="hr-HR" sz="1300" dirty="0">
                <a:solidFill>
                  <a:srgbClr val="10304F"/>
                </a:solidFill>
                <a:latin typeface="Aptos"/>
              </a:rPr>
              <a:t>Izazovi i rizici u doba </a:t>
            </a:r>
            <a:r>
              <a:rPr lang="hr-HR" sz="1300" dirty="0" err="1">
                <a:solidFill>
                  <a:srgbClr val="10304F"/>
                </a:solidFill>
                <a:latin typeface="Aptos"/>
              </a:rPr>
              <a:t>deglobalizacije</a:t>
            </a:r>
            <a:r>
              <a:rPr lang="hr-HR" sz="1300" dirty="0">
                <a:solidFill>
                  <a:srgbClr val="10304F"/>
                </a:solidFill>
                <a:latin typeface="Aptos"/>
              </a:rPr>
              <a:t>. Perspektiva interakcije između energije, poljoprivrede i tehnologije</a:t>
            </a:r>
            <a:endParaRPr sz="13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870BB9-01FB-41AD-6DB4-A8332BC24237}"/>
              </a:ext>
            </a:extLst>
          </p:cNvPr>
          <p:cNvSpPr txBox="1"/>
          <p:nvPr/>
        </p:nvSpPr>
        <p:spPr>
          <a:xfrm>
            <a:off x="3003150" y="2376815"/>
            <a:ext cx="11282015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ENERGY, FOOD AND TECHNOLOGY – OR THEIR INTERTWINING AND INTERACTION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Challenges and Risks in the Age of Deglobalization. The Perspective of Interaction between Energy,</a:t>
            </a:r>
            <a:r>
              <a:rPr lang="hr-HR" sz="13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300" dirty="0">
                <a:solidFill>
                  <a:srgbClr val="1B70AE"/>
                </a:solidFill>
                <a:latin typeface="Aptos"/>
              </a:rPr>
              <a:t>Agriculture and Technology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9584257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85FEB-8A72-C5D0-6ABA-CADC34856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59C6B9-1288-1621-F89C-BC5F96ED53F5}"/>
              </a:ext>
            </a:extLst>
          </p:cNvPr>
          <p:cNvSpPr txBox="1"/>
          <p:nvPr/>
        </p:nvSpPr>
        <p:spPr>
          <a:xfrm>
            <a:off x="521208" y="2915549"/>
            <a:ext cx="108356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3200" b="1" dirty="0">
                <a:solidFill>
                  <a:srgbClr val="10304F"/>
                </a:solidFill>
                <a:latin typeface="Aptos"/>
              </a:rPr>
              <a:t>TEMATSKI PANEL IV / </a:t>
            </a:r>
            <a:r>
              <a:rPr lang="en-US" sz="3200" dirty="0">
                <a:solidFill>
                  <a:srgbClr val="1B70AE"/>
                </a:solidFill>
                <a:latin typeface="Aptos"/>
              </a:rPr>
              <a:t>THEMATIC PANEL I</a:t>
            </a:r>
            <a:r>
              <a:rPr lang="hr-HR" sz="3200" dirty="0">
                <a:solidFill>
                  <a:srgbClr val="1B70AE"/>
                </a:solidFill>
                <a:latin typeface="Aptos"/>
              </a:rPr>
              <a:t>V</a:t>
            </a:r>
            <a:endParaRPr sz="32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EB0D12-567E-0779-0F1F-CD7CF5A1586F}"/>
              </a:ext>
            </a:extLst>
          </p:cNvPr>
          <p:cNvSpPr txBox="1"/>
          <p:nvPr/>
        </p:nvSpPr>
        <p:spPr>
          <a:xfrm>
            <a:off x="521208" y="3555188"/>
            <a:ext cx="11539728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200" b="1" dirty="0">
                <a:solidFill>
                  <a:srgbClr val="10304F"/>
                </a:solidFill>
                <a:latin typeface="Aptos"/>
              </a:rPr>
              <a:t>ENERGETSKI I PREHRAMBENI SUVERENITET KAO DIO NACIONALNE SIGURNOSTI DRŽAVA</a:t>
            </a:r>
          </a:p>
          <a:p>
            <a:r>
              <a:rPr lang="hr-HR" sz="1600" dirty="0">
                <a:solidFill>
                  <a:srgbClr val="10304F"/>
                </a:solidFill>
                <a:latin typeface="Aptos"/>
              </a:rPr>
              <a:t>Hrvatska i Europska unija u usporedbi s drugim zemljama svijeta. Komparativni pristup i perspektiva nacionalne sigurnosti</a:t>
            </a:r>
            <a:endParaRPr sz="16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0009CA-E866-8522-7ABF-ACB612FE18F4}"/>
              </a:ext>
            </a:extLst>
          </p:cNvPr>
          <p:cNvSpPr txBox="1"/>
          <p:nvPr/>
        </p:nvSpPr>
        <p:spPr>
          <a:xfrm>
            <a:off x="521208" y="4342024"/>
            <a:ext cx="11384280" cy="923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2200" dirty="0">
                <a:solidFill>
                  <a:srgbClr val="1B70AE"/>
                </a:solidFill>
                <a:latin typeface="Aptos"/>
              </a:rPr>
              <a:t>ENERGY AND FOOD SOVEREIGNTY AS PART OF NATIONAL SECURITY OF STATES</a:t>
            </a:r>
            <a:endParaRPr lang="hr-HR" sz="2200" dirty="0">
              <a:solidFill>
                <a:srgbClr val="1B70AE"/>
              </a:solidFill>
              <a:latin typeface="Aptos"/>
            </a:endParaRPr>
          </a:p>
          <a:p>
            <a:r>
              <a:rPr lang="en-US" sz="1600" dirty="0">
                <a:solidFill>
                  <a:srgbClr val="1B70AE"/>
                </a:solidFill>
                <a:latin typeface="Aptos"/>
              </a:rPr>
              <a:t>Croatia and the European Union Compared with Other Countries of the World. A Comparative</a:t>
            </a:r>
            <a:r>
              <a:rPr lang="hr-HR" sz="16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600" dirty="0">
                <a:solidFill>
                  <a:srgbClr val="1B70AE"/>
                </a:solidFill>
                <a:latin typeface="Aptos"/>
              </a:rPr>
              <a:t>Approach and the National Security Perspective</a:t>
            </a:r>
            <a:endParaRPr lang="hr-HR" sz="160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5459726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D600E-C108-38F9-DD11-066FA2329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5689E2-9347-547C-E7F9-7C203EA3B82D}"/>
              </a:ext>
            </a:extLst>
          </p:cNvPr>
          <p:cNvSpPr txBox="1"/>
          <p:nvPr/>
        </p:nvSpPr>
        <p:spPr>
          <a:xfrm>
            <a:off x="521208" y="1813059"/>
            <a:ext cx="10835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TEMATSKI PANEL IV / 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THEMATIC PANEL 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IV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00AB94-15E6-F303-4D79-96F5F9AC53F6}"/>
              </a:ext>
            </a:extLst>
          </p:cNvPr>
          <p:cNvSpPr txBox="1"/>
          <p:nvPr/>
        </p:nvSpPr>
        <p:spPr>
          <a:xfrm>
            <a:off x="521208" y="2305306"/>
            <a:ext cx="1167079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1300" b="1" dirty="0">
                <a:solidFill>
                  <a:srgbClr val="10304F"/>
                </a:solidFill>
                <a:latin typeface="Aptos"/>
              </a:rPr>
              <a:t>ENERGETSKI I PREHRAMBENI SUVERENITET KAO DIO NACIONALNE SIGURNOSTI DRŽAVA</a:t>
            </a:r>
          </a:p>
          <a:p>
            <a:r>
              <a:rPr lang="hr-HR" sz="1300" dirty="0">
                <a:solidFill>
                  <a:srgbClr val="10304F"/>
                </a:solidFill>
                <a:latin typeface="Aptos"/>
              </a:rPr>
              <a:t>Hrvatska i Europska unija u usporedbi s drugim zemljama svijeta. Komparativni pristup i perspektiva nacionalne sigurnosti</a:t>
            </a:r>
            <a:endParaRPr sz="13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AE62A4-30EA-43EC-0CD9-ED7C63334671}"/>
              </a:ext>
            </a:extLst>
          </p:cNvPr>
          <p:cNvSpPr txBox="1"/>
          <p:nvPr/>
        </p:nvSpPr>
        <p:spPr>
          <a:xfrm>
            <a:off x="521209" y="2801095"/>
            <a:ext cx="11282015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ENERGY AND FOOD SOVEREIGNTY AS PART OF NATIONAL SECURITY OF STATES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Croatia and the European Union Compared with Other Countries of the World. A Comparative</a:t>
            </a:r>
            <a:r>
              <a:rPr lang="hr-HR" sz="13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300" dirty="0">
                <a:solidFill>
                  <a:srgbClr val="1B70AE"/>
                </a:solidFill>
                <a:latin typeface="Aptos"/>
              </a:rPr>
              <a:t>Approach and the National Security Perspective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0146C2-2F6D-AF35-0FB6-62A0B93B3140}"/>
              </a:ext>
            </a:extLst>
          </p:cNvPr>
          <p:cNvSpPr txBox="1"/>
          <p:nvPr/>
        </p:nvSpPr>
        <p:spPr>
          <a:xfrm>
            <a:off x="521209" y="4004693"/>
            <a:ext cx="7212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>
                <a:latin typeface="Aptos"/>
              </a:rPr>
              <a:t>Uvodni govornik / </a:t>
            </a:r>
            <a:r>
              <a:rPr lang="hr-HR" sz="2000" dirty="0" err="1">
                <a:latin typeface="Aptos"/>
              </a:rPr>
              <a:t>Keynote</a:t>
            </a:r>
            <a:r>
              <a:rPr lang="hr-HR" sz="2000" dirty="0">
                <a:latin typeface="Aptos"/>
              </a:rPr>
              <a:t> </a:t>
            </a:r>
            <a:r>
              <a:rPr lang="hr-HR" sz="2000" dirty="0" err="1">
                <a:latin typeface="Aptos"/>
              </a:rPr>
              <a:t>Speaker</a:t>
            </a:r>
            <a:r>
              <a:rPr lang="hr-HR" sz="2000" dirty="0">
                <a:latin typeface="Aptos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9DAF4D-E5FA-63B9-CFD1-1B5A78C6D445}"/>
              </a:ext>
            </a:extLst>
          </p:cNvPr>
          <p:cNvSpPr txBox="1"/>
          <p:nvPr/>
        </p:nvSpPr>
        <p:spPr>
          <a:xfrm>
            <a:off x="521206" y="5275403"/>
            <a:ext cx="11670792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Geopolitički strateg i energetski pomorski analitičar, Nizozemska</a:t>
            </a:r>
          </a:p>
          <a:p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Geopolitical Strategist and Energy Maritime Analyst, the Netherlands</a:t>
            </a:r>
            <a:endParaRPr lang="hr-HR" sz="19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9377F2-E541-386B-6B27-9D2891BC8531}"/>
              </a:ext>
            </a:extLst>
          </p:cNvPr>
          <p:cNvSpPr txBox="1"/>
          <p:nvPr/>
        </p:nvSpPr>
        <p:spPr>
          <a:xfrm>
            <a:off x="521209" y="4653966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Dr. </a:t>
            </a:r>
            <a:r>
              <a:rPr lang="hr-HR" sz="2800" b="1" dirty="0" err="1">
                <a:solidFill>
                  <a:schemeClr val="bg1">
                    <a:lumMod val="50000"/>
                  </a:schemeClr>
                </a:solidFill>
                <a:latin typeface="Aptos"/>
              </a:rPr>
              <a:t>Cyril</a:t>
            </a:r>
            <a:r>
              <a:rPr lang="hr-HR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WIDDERSHOVEN</a:t>
            </a:r>
          </a:p>
        </p:txBody>
      </p:sp>
    </p:spTree>
    <p:extLst>
      <p:ext uri="{BB962C8B-B14F-4D97-AF65-F5344CB8AC3E}">
        <p14:creationId xmlns:p14="http://schemas.microsoft.com/office/powerpoint/2010/main" val="26912880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6D70B-1A74-EE46-37D5-6C1AB3257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516CE85-3452-373C-70EB-4ABCE5D0C3E2}"/>
              </a:ext>
            </a:extLst>
          </p:cNvPr>
          <p:cNvSpPr txBox="1"/>
          <p:nvPr/>
        </p:nvSpPr>
        <p:spPr>
          <a:xfrm>
            <a:off x="521206" y="5275403"/>
            <a:ext cx="11670792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Hrvatski radio, Zagreb, Hrvatska</a:t>
            </a:r>
          </a:p>
          <a:p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Croatian Radio, Zagreb, Croatia</a:t>
            </a:r>
            <a:endParaRPr lang="hr-HR" sz="19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C69050-FC11-48BE-04D7-0778E308E0A1}"/>
              </a:ext>
            </a:extLst>
          </p:cNvPr>
          <p:cNvSpPr txBox="1"/>
          <p:nvPr/>
        </p:nvSpPr>
        <p:spPr>
          <a:xfrm>
            <a:off x="521209" y="4133688"/>
            <a:ext cx="7212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>
                <a:latin typeface="Aptos"/>
              </a:rPr>
              <a:t>Moderator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A1E55A-745D-4CB6-A9F9-599E067F990E}"/>
              </a:ext>
            </a:extLst>
          </p:cNvPr>
          <p:cNvSpPr txBox="1"/>
          <p:nvPr/>
        </p:nvSpPr>
        <p:spPr>
          <a:xfrm>
            <a:off x="521209" y="4653966"/>
            <a:ext cx="948848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8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Davor RENDULIĆ</a:t>
            </a:r>
            <a:endParaRPr lang="hr-HR" sz="28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960126-8C4E-BF30-B22E-E00CC20F0D9E}"/>
              </a:ext>
            </a:extLst>
          </p:cNvPr>
          <p:cNvSpPr txBox="1"/>
          <p:nvPr/>
        </p:nvSpPr>
        <p:spPr>
          <a:xfrm>
            <a:off x="521208" y="1813059"/>
            <a:ext cx="10835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TEMATSKI PANEL IV / </a:t>
            </a:r>
            <a:r>
              <a:rPr lang="en-US" sz="2400" dirty="0">
                <a:solidFill>
                  <a:srgbClr val="1B70AE"/>
                </a:solidFill>
                <a:latin typeface="Aptos"/>
              </a:rPr>
              <a:t>THEMATIC PANEL 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IV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697400-C6EB-0CE0-1EC5-978456809DD4}"/>
              </a:ext>
            </a:extLst>
          </p:cNvPr>
          <p:cNvSpPr txBox="1"/>
          <p:nvPr/>
        </p:nvSpPr>
        <p:spPr>
          <a:xfrm>
            <a:off x="521208" y="2305306"/>
            <a:ext cx="11670790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1300" b="1" dirty="0">
                <a:solidFill>
                  <a:srgbClr val="10304F"/>
                </a:solidFill>
                <a:latin typeface="Aptos"/>
              </a:rPr>
              <a:t>ENERGETSKI I PREHRAMBENI SUVERENITET KAO DIO NACIONALNE SIGURNOSTI DRŽAVA</a:t>
            </a:r>
          </a:p>
          <a:p>
            <a:r>
              <a:rPr lang="hr-HR" sz="1300" dirty="0">
                <a:solidFill>
                  <a:srgbClr val="10304F"/>
                </a:solidFill>
                <a:latin typeface="Aptos"/>
              </a:rPr>
              <a:t>Hrvatska i Europska unija u usporedbi s drugim zemljama svijeta. Komparativni pristup i perspektiva nacionalne sigurnosti</a:t>
            </a:r>
            <a:endParaRPr sz="130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140582-4AB9-E95C-1A88-DB4F8DFDCC27}"/>
              </a:ext>
            </a:extLst>
          </p:cNvPr>
          <p:cNvSpPr txBox="1"/>
          <p:nvPr/>
        </p:nvSpPr>
        <p:spPr>
          <a:xfrm>
            <a:off x="521209" y="2801095"/>
            <a:ext cx="11282015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ENERGY AND FOOD SOVEREIGNTY AS PART OF NATIONAL SECURITY OF STATES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Croatia and the European Union Compared with Other Countries of the World. A Comparative</a:t>
            </a:r>
            <a:r>
              <a:rPr lang="hr-HR" sz="130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300" dirty="0">
                <a:solidFill>
                  <a:srgbClr val="1B70AE"/>
                </a:solidFill>
                <a:latin typeface="Aptos"/>
              </a:rPr>
              <a:t>Approach and the National Security Perspective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628166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F0308-784E-CFA8-CF5A-BEF453B4C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103A984-C903-70AE-BF48-760B2FAE80B6}"/>
              </a:ext>
            </a:extLst>
          </p:cNvPr>
          <p:cNvSpPr txBox="1"/>
          <p:nvPr/>
        </p:nvSpPr>
        <p:spPr>
          <a:xfrm>
            <a:off x="521206" y="3540888"/>
            <a:ext cx="5730304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Tehnološko sveučilište, Stuttgart, Njemačka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University of Technology, Stuttgart, Germany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B96680-511A-1F34-8759-BAD9E4EE1C8E}"/>
              </a:ext>
            </a:extLst>
          </p:cNvPr>
          <p:cNvSpPr txBox="1"/>
          <p:nvPr/>
        </p:nvSpPr>
        <p:spPr>
          <a:xfrm>
            <a:off x="521209" y="2742070"/>
            <a:ext cx="7212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000" dirty="0" err="1">
                <a:latin typeface="Aptos"/>
              </a:rPr>
              <a:t>Panelisti</a:t>
            </a:r>
            <a:r>
              <a:rPr lang="hr-HR" sz="2000" dirty="0">
                <a:latin typeface="Aptos"/>
              </a:rPr>
              <a:t> / </a:t>
            </a:r>
            <a:r>
              <a:rPr lang="hr-HR" sz="2000" dirty="0" err="1">
                <a:latin typeface="Aptos"/>
              </a:rPr>
              <a:t>Panellists</a:t>
            </a:r>
            <a:endParaRPr lang="hr-HR" sz="2000" dirty="0">
              <a:latin typeface="Apto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C2F1C4-BCD3-6C4C-8CE0-6DE7721F1F1E}"/>
              </a:ext>
            </a:extLst>
          </p:cNvPr>
          <p:cNvSpPr txBox="1"/>
          <p:nvPr/>
        </p:nvSpPr>
        <p:spPr>
          <a:xfrm>
            <a:off x="521209" y="3162326"/>
            <a:ext cx="5823607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Prof. Dr. Dr. Andrej PUSTIŠEK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B3F768-7CE2-13AB-A85F-786E8F89ED0D}"/>
              </a:ext>
            </a:extLst>
          </p:cNvPr>
          <p:cNvSpPr txBox="1"/>
          <p:nvPr/>
        </p:nvSpPr>
        <p:spPr>
          <a:xfrm>
            <a:off x="6344816" y="3540888"/>
            <a:ext cx="1167079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Državna tajnica, Ministarstvo unutarnjih poslova, Zagreb, Hrvatska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State Secretary, Ministry of the Interior, Zagreb, Croatia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CCEFAE-1902-1A18-7C4B-865E79CF63D6}"/>
              </a:ext>
            </a:extLst>
          </p:cNvPr>
          <p:cNvSpPr txBox="1"/>
          <p:nvPr/>
        </p:nvSpPr>
        <p:spPr>
          <a:xfrm>
            <a:off x="6344819" y="3162326"/>
            <a:ext cx="94884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Nevenka LASTRIĆ DJURIĆ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A3C947-DABE-89D0-420C-15EB11B0A7FC}"/>
              </a:ext>
            </a:extLst>
          </p:cNvPr>
          <p:cNvSpPr txBox="1"/>
          <p:nvPr/>
        </p:nvSpPr>
        <p:spPr>
          <a:xfrm>
            <a:off x="521206" y="4487021"/>
            <a:ext cx="5114483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Centar za europske studije, Šangajski institut za međunarodne</a:t>
            </a:r>
            <a:b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</a:b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studije (SIIS), </a:t>
            </a:r>
            <a:r>
              <a:rPr lang="hr-H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Šangaj,Kina</a:t>
            </a:r>
            <a:endParaRPr lang="hr-HR" sz="14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Center for European Studies, Shanghai Institutes for</a:t>
            </a:r>
            <a:br>
              <a:rPr lang="hr-HR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</a:b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International Studies (SIIS), Shanghai,</a:t>
            </a:r>
            <a:r>
              <a:rPr lang="hr-HR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China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11ACE3-020F-FE90-54F9-C07D27353BD8}"/>
              </a:ext>
            </a:extLst>
          </p:cNvPr>
          <p:cNvSpPr txBox="1"/>
          <p:nvPr/>
        </p:nvSpPr>
        <p:spPr>
          <a:xfrm>
            <a:off x="521209" y="4115966"/>
            <a:ext cx="94884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LONG Jing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0E03E0-6F19-0451-A23C-C2CB51EDC542}"/>
              </a:ext>
            </a:extLst>
          </p:cNvPr>
          <p:cNvSpPr txBox="1"/>
          <p:nvPr/>
        </p:nvSpPr>
        <p:spPr>
          <a:xfrm>
            <a:off x="6344816" y="4487021"/>
            <a:ext cx="5273098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Glavni konzultant | Kibernetička sigurnost &amp; AI (GRC), </a:t>
            </a:r>
            <a:r>
              <a:rPr lang="hr-H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Riskoria</a:t>
            </a: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 </a:t>
            </a:r>
            <a:r>
              <a:rPr lang="hr-H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Advising</a:t>
            </a: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 &amp; Professional </a:t>
            </a:r>
            <a:r>
              <a:rPr lang="hr-HR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Services</a:t>
            </a: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 d.o.o., Zagreb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Chief Consultant | Cybersecurity &amp; AI (GRC),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ptos"/>
              </a:rPr>
              <a:t>Riskoria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Advising &amp; Professional</a:t>
            </a:r>
            <a:r>
              <a:rPr lang="hr-HR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Services d.o.o., Zagreb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884FA2D-3F87-76DB-BD63-123298B58505}"/>
              </a:ext>
            </a:extLst>
          </p:cNvPr>
          <p:cNvSpPr txBox="1"/>
          <p:nvPr/>
        </p:nvSpPr>
        <p:spPr>
          <a:xfrm>
            <a:off x="6344816" y="4109150"/>
            <a:ext cx="948848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Tomislav VAZDAR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205C59-BCA5-E314-184C-86904A1604FD}"/>
              </a:ext>
            </a:extLst>
          </p:cNvPr>
          <p:cNvSpPr txBox="1"/>
          <p:nvPr/>
        </p:nvSpPr>
        <p:spPr>
          <a:xfrm>
            <a:off x="521208" y="1805779"/>
            <a:ext cx="10835640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2400" b="1" dirty="0">
                <a:solidFill>
                  <a:srgbClr val="10304F"/>
                </a:solidFill>
                <a:latin typeface="Aptos"/>
              </a:rPr>
              <a:t>TEMATSKI PANEL IV</a:t>
            </a:r>
          </a:p>
          <a:p>
            <a:r>
              <a:rPr lang="en-US" sz="2400" dirty="0">
                <a:solidFill>
                  <a:srgbClr val="1B70AE"/>
                </a:solidFill>
                <a:latin typeface="Aptos"/>
              </a:rPr>
              <a:t>THEMATIC PANEL </a:t>
            </a:r>
            <a:r>
              <a:rPr lang="hr-HR" sz="2400" dirty="0">
                <a:solidFill>
                  <a:srgbClr val="1B70AE"/>
                </a:solidFill>
                <a:latin typeface="Aptos"/>
              </a:rPr>
              <a:t>IV</a:t>
            </a:r>
            <a:endParaRPr sz="2400" b="1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87C1F7-361F-EBBC-F015-4161F291CA71}"/>
              </a:ext>
            </a:extLst>
          </p:cNvPr>
          <p:cNvSpPr txBox="1"/>
          <p:nvPr/>
        </p:nvSpPr>
        <p:spPr>
          <a:xfrm>
            <a:off x="3578699" y="1832862"/>
            <a:ext cx="8299170" cy="45397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1300" b="1" dirty="0">
                <a:solidFill>
                  <a:srgbClr val="10304F"/>
                </a:solidFill>
                <a:latin typeface="Aptos"/>
              </a:rPr>
              <a:t>ENERGETSKI I PREHRAMBENI SUVERENITET KAO DIO NACIONALNE SIGURNOSTI DRŽAVA</a:t>
            </a:r>
          </a:p>
          <a:p>
            <a:r>
              <a:rPr lang="hr-HR" sz="1050" dirty="0">
                <a:solidFill>
                  <a:srgbClr val="10304F"/>
                </a:solidFill>
                <a:latin typeface="Aptos"/>
              </a:rPr>
              <a:t>Hrvatska i Europska unija u usporedbi s drugim zemljama svijeta. Komparativni pristup i perspektiva nacionalne sigurnosti</a:t>
            </a:r>
            <a:endParaRPr sz="1050" i="0" dirty="0">
              <a:solidFill>
                <a:srgbClr val="10304F"/>
              </a:solidFill>
              <a:latin typeface="Apto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35A5A0-BD08-1DB6-3A74-00F8FFA85FB1}"/>
              </a:ext>
            </a:extLst>
          </p:cNvPr>
          <p:cNvSpPr txBox="1"/>
          <p:nvPr/>
        </p:nvSpPr>
        <p:spPr>
          <a:xfrm>
            <a:off x="3578699" y="2247580"/>
            <a:ext cx="8532436" cy="45397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300" dirty="0">
                <a:solidFill>
                  <a:srgbClr val="1B70AE"/>
                </a:solidFill>
                <a:latin typeface="Aptos"/>
              </a:rPr>
              <a:t>ENERGY AND FOOD SOVEREIGNTY AS PART OF NATIONAL SECURITY OF STATES</a:t>
            </a:r>
            <a:endParaRPr lang="hr-HR" sz="1300" dirty="0">
              <a:solidFill>
                <a:srgbClr val="1B70AE"/>
              </a:solidFill>
              <a:latin typeface="Aptos"/>
            </a:endParaRPr>
          </a:p>
          <a:p>
            <a:r>
              <a:rPr lang="en-US" sz="1050" dirty="0">
                <a:solidFill>
                  <a:srgbClr val="1B70AE"/>
                </a:solidFill>
                <a:latin typeface="Aptos"/>
              </a:rPr>
              <a:t>Croatia and the European Union Compared with Other Countries of the World. A Comparative</a:t>
            </a:r>
            <a:r>
              <a:rPr lang="hr-HR" sz="105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050" dirty="0">
                <a:solidFill>
                  <a:srgbClr val="1B70AE"/>
                </a:solidFill>
                <a:latin typeface="Aptos"/>
              </a:rPr>
              <a:t>Approach and the National Security</a:t>
            </a:r>
            <a:r>
              <a:rPr lang="hr-HR" sz="1050" dirty="0">
                <a:solidFill>
                  <a:srgbClr val="1B70AE"/>
                </a:solidFill>
                <a:latin typeface="Aptos"/>
              </a:rPr>
              <a:t> </a:t>
            </a:r>
            <a:r>
              <a:rPr lang="en-US" sz="1050" dirty="0">
                <a:solidFill>
                  <a:srgbClr val="1B70AE"/>
                </a:solidFill>
                <a:latin typeface="Aptos"/>
              </a:rPr>
              <a:t>Perspective</a:t>
            </a:r>
            <a:endParaRPr lang="hr-HR" sz="1050" dirty="0">
              <a:solidFill>
                <a:srgbClr val="1B70AE"/>
              </a:solidFill>
              <a:latin typeface="Apto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B9AB22-7A6B-7224-2FDB-0B0F6AA1D604}"/>
              </a:ext>
            </a:extLst>
          </p:cNvPr>
          <p:cNvSpPr txBox="1"/>
          <p:nvPr/>
        </p:nvSpPr>
        <p:spPr>
          <a:xfrm>
            <a:off x="521205" y="5858753"/>
            <a:ext cx="11813864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Viši zamjenik glavnog ravnatelja Centra za vanjsku trgovinu i međunarodnu suradnju, Ministarstvo poljoprivrede i sigurnosti hrane, Država Izrael</a:t>
            </a:r>
          </a:p>
          <a:p>
            <a:r>
              <a:rPr lang="hr-HR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S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Aptos"/>
              </a:rPr>
              <a:t>enior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Deputy Director General, Foreign Trade and International Cooperation Center,</a:t>
            </a:r>
            <a:r>
              <a:rPr lang="hr-HR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ptos"/>
              </a:rPr>
              <a:t>Ministry of Agriculture and Food Security, State of Israel</a:t>
            </a:r>
            <a:endParaRPr lang="hr-HR" sz="1400" i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26A600-7D89-060D-BF7E-F65992DFD084}"/>
              </a:ext>
            </a:extLst>
          </p:cNvPr>
          <p:cNvSpPr txBox="1"/>
          <p:nvPr/>
        </p:nvSpPr>
        <p:spPr>
          <a:xfrm>
            <a:off x="521209" y="5498853"/>
            <a:ext cx="5823607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ptos"/>
              </a:rPr>
              <a:t>Yakov POLEG</a:t>
            </a:r>
            <a:endParaRPr lang="hr-HR" sz="2400" b="1" dirty="0">
              <a:solidFill>
                <a:schemeClr val="bg1">
                  <a:lumMod val="50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2132637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9C631-28D6-2F3A-0202-71010C928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6AFAC59-F379-D5A7-AD27-31B416DF2CC4}"/>
              </a:ext>
            </a:extLst>
          </p:cNvPr>
          <p:cNvSpPr txBox="1"/>
          <p:nvPr/>
        </p:nvSpPr>
        <p:spPr>
          <a:xfrm>
            <a:off x="0" y="3668828"/>
            <a:ext cx="1219200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hr-HR" sz="3600" b="1" dirty="0">
                <a:solidFill>
                  <a:srgbClr val="10304F"/>
                </a:solidFill>
                <a:latin typeface="Aptos"/>
              </a:rPr>
              <a:t>ZAVRŠNE RIJEČI / </a:t>
            </a:r>
            <a:r>
              <a:rPr lang="hr-HR" sz="3600" dirty="0">
                <a:solidFill>
                  <a:srgbClr val="1B70AE"/>
                </a:solidFill>
                <a:latin typeface="Aptos"/>
              </a:rPr>
              <a:t>CLOSING REMARKS</a:t>
            </a:r>
            <a:endParaRPr lang="en-US" sz="360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5604556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ADFC3-3DAB-21FB-888C-9D918DDD3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A4E3C05-F051-F4AD-CD21-E4A9F112A7F3}"/>
              </a:ext>
            </a:extLst>
          </p:cNvPr>
          <p:cNvSpPr txBox="1"/>
          <p:nvPr/>
        </p:nvSpPr>
        <p:spPr>
          <a:xfrm>
            <a:off x="0" y="3668828"/>
            <a:ext cx="1219200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hr-HR" sz="3600" b="1" dirty="0">
                <a:solidFill>
                  <a:srgbClr val="10304F"/>
                </a:solidFill>
                <a:latin typeface="Aptos"/>
              </a:rPr>
              <a:t>HVALA / </a:t>
            </a:r>
            <a:r>
              <a:rPr lang="hr-HR" sz="3600" dirty="0">
                <a:solidFill>
                  <a:srgbClr val="1B70AE"/>
                </a:solidFill>
                <a:latin typeface="Aptos"/>
              </a:rPr>
              <a:t>THANK YOU</a:t>
            </a:r>
            <a:endParaRPr lang="en-US" sz="360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7831021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70027-C76C-A8D9-243C-45657D502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A71AB3E-9CC8-60ED-6803-720688900356}"/>
              </a:ext>
            </a:extLst>
          </p:cNvPr>
          <p:cNvSpPr txBox="1"/>
          <p:nvPr/>
        </p:nvSpPr>
        <p:spPr>
          <a:xfrm>
            <a:off x="0" y="3391829"/>
            <a:ext cx="12192000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hr-HR" sz="3600" b="1" dirty="0">
                <a:solidFill>
                  <a:srgbClr val="10304F"/>
                </a:solidFill>
                <a:latin typeface="Aptos"/>
              </a:rPr>
              <a:t>VIDIMO SE NA INTERENEFU 2027</a:t>
            </a:r>
          </a:p>
          <a:p>
            <a:pPr algn="ctr"/>
            <a:r>
              <a:rPr lang="hr-HR" sz="3600" dirty="0">
                <a:solidFill>
                  <a:srgbClr val="1B70AE"/>
                </a:solidFill>
                <a:latin typeface="Aptos"/>
              </a:rPr>
              <a:t>SEE YOU ON INTERENEF 2027</a:t>
            </a:r>
            <a:endParaRPr lang="en-US" sz="3600" dirty="0">
              <a:solidFill>
                <a:srgbClr val="1B70A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834849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2868</Words>
  <Application>Microsoft Office PowerPoint</Application>
  <PresentationFormat>Widescreen</PresentationFormat>
  <Paragraphs>332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Energetika Marketing</cp:lastModifiedBy>
  <cp:revision>73</cp:revision>
  <dcterms:created xsi:type="dcterms:W3CDTF">2013-01-27T09:14:16Z</dcterms:created>
  <dcterms:modified xsi:type="dcterms:W3CDTF">2026-10-07T12:30:24Z</dcterms:modified>
  <cp:category/>
</cp:coreProperties>
</file>