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2" r:id="rId4"/>
  </p:sldMasterIdLst>
  <p:notesMasterIdLst>
    <p:notesMasterId r:id="rId12"/>
  </p:notesMasterIdLst>
  <p:sldIdLst>
    <p:sldId id="471" r:id="rId5"/>
    <p:sldId id="468" r:id="rId6"/>
    <p:sldId id="472" r:id="rId7"/>
    <p:sldId id="473" r:id="rId8"/>
    <p:sldId id="474" r:id="rId9"/>
    <p:sldId id="475" r:id="rId10"/>
    <p:sldId id="470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91" userDrawn="1">
          <p15:clr>
            <a:srgbClr val="A4A3A4"/>
          </p15:clr>
        </p15:guide>
        <p15:guide id="2" pos="222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0DEA9"/>
    <a:srgbClr val="0082CA"/>
    <a:srgbClr val="00A7B0"/>
    <a:srgbClr val="00AAAE"/>
    <a:srgbClr val="009BB8"/>
    <a:srgbClr val="CCE5F5"/>
    <a:srgbClr val="F5FAFD"/>
    <a:srgbClr val="00B1D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55" autoAdjust="0"/>
    <p:restoredTop sz="96266" autoAdjust="0"/>
  </p:normalViewPr>
  <p:slideViewPr>
    <p:cSldViewPr snapToGrid="0">
      <p:cViewPr varScale="1">
        <p:scale>
          <a:sx n="140" d="100"/>
          <a:sy n="140" d="100"/>
        </p:scale>
        <p:origin x="1362" y="144"/>
      </p:cViewPr>
      <p:guideLst>
        <p:guide orient="horz" pos="191"/>
        <p:guide pos="2222"/>
      </p:guideLst>
    </p:cSldViewPr>
  </p:slideViewPr>
  <p:outlineViewPr>
    <p:cViewPr>
      <p:scale>
        <a:sx n="33" d="100"/>
        <a:sy n="33" d="100"/>
      </p:scale>
      <p:origin x="0" y="-12442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napToGrid="0" showGuides="1">
      <p:cViewPr varScale="1">
        <p:scale>
          <a:sx n="109" d="100"/>
          <a:sy n="109" d="100"/>
        </p:scale>
        <p:origin x="4064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68906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D5F46-9ED8-ED9E-19C2-4E3E947D2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F5F1BF-DB8B-A855-3845-808B7B6C4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0B6A8B-4443-6C1B-39B2-DAF074364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lnSpc>
                <a:spcPct val="115000"/>
              </a:lnSpc>
              <a:spcAft>
                <a:spcPts val="800"/>
              </a:spcAft>
              <a:buNone/>
            </a:pPr>
            <a:endParaRPr lang="hr-HR" sz="1100" b="1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34050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1712259"/>
            <a:ext cx="3999900" cy="26087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66700" lvl="0" indent="-2667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 panose="020B0604020202020204" pitchFamily="34" charset="0"/>
              <a:buChar char="•"/>
              <a:defRPr sz="1400">
                <a:solidFill>
                  <a:srgbClr val="434343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712259"/>
            <a:ext cx="3999900" cy="26087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266700" lvl="0" indent="-2667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ial" panose="020B0604020202020204" pitchFamily="34" charset="0"/>
              <a:buChar char="•"/>
              <a:defRPr sz="1400">
                <a:solidFill>
                  <a:srgbClr val="434343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59986AA0-A1D9-9848-8895-980AF7A4A14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11700" y="442117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bs" smtClean="0"/>
              <a:pPr/>
              <a:t>‹#›</a:t>
            </a:fld>
            <a:endParaRPr lang="bs"/>
          </a:p>
        </p:txBody>
      </p:sp>
      <p:sp>
        <p:nvSpPr>
          <p:cNvPr id="13" name="Google Shape;17;p4">
            <a:extLst>
              <a:ext uri="{FF2B5EF4-FFF2-40B4-BE49-F238E27FC236}">
                <a16:creationId xmlns:a16="http://schemas.microsoft.com/office/drawing/2014/main" id="{A198421A-F6C7-6A46-81CE-D82D76BFFE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453420"/>
            <a:ext cx="5236133" cy="11101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82C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GB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122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7D4B5967-E784-964B-8AD2-E7F9004EA72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11700" y="442117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bs" smtClean="0"/>
              <a:pPr/>
              <a:t>‹#›</a:t>
            </a:fld>
            <a:endParaRPr lang="bs"/>
          </a:p>
        </p:txBody>
      </p:sp>
    </p:spTree>
    <p:extLst>
      <p:ext uri="{BB962C8B-B14F-4D97-AF65-F5344CB8AC3E}">
        <p14:creationId xmlns:p14="http://schemas.microsoft.com/office/powerpoint/2010/main" val="418003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64100" y="815108"/>
            <a:ext cx="4816112" cy="19191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200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9" name="Google Shape;18;p4">
            <a:extLst>
              <a:ext uri="{FF2B5EF4-FFF2-40B4-BE49-F238E27FC236}">
                <a16:creationId xmlns:a16="http://schemas.microsoft.com/office/drawing/2014/main" id="{C6A28832-7609-3E4C-9E76-1ABCA4AD148A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464100" y="3864990"/>
            <a:ext cx="8375100" cy="9668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hr-HR" dirty="0"/>
              <a:t>Ime prezime</a:t>
            </a:r>
          </a:p>
          <a:p>
            <a:r>
              <a:rPr lang="hr-HR" dirty="0"/>
              <a:t>Datum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9506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1_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57200" y="453420"/>
            <a:ext cx="5236133" cy="11101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82C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57200" y="1649506"/>
            <a:ext cx="8375100" cy="25997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ial" panose="020B0604020202020204" pitchFamily="34" charset="0"/>
              <a:buChar char="•"/>
              <a:defRPr sz="1600">
                <a:solidFill>
                  <a:srgbClr val="434343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57200" y="442117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bs" smtClean="0"/>
              <a:pPr/>
              <a:t>‹#›</a:t>
            </a:fld>
            <a:endParaRPr lang="bs"/>
          </a:p>
        </p:txBody>
      </p:sp>
    </p:spTree>
    <p:extLst>
      <p:ext uri="{BB962C8B-B14F-4D97-AF65-F5344CB8AC3E}">
        <p14:creationId xmlns:p14="http://schemas.microsoft.com/office/powerpoint/2010/main" val="1432368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userDrawn="1">
  <p:cSld name="1_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9;p4">
            <a:extLst>
              <a:ext uri="{FF2B5EF4-FFF2-40B4-BE49-F238E27FC236}">
                <a16:creationId xmlns:a16="http://schemas.microsoft.com/office/drawing/2014/main" id="{7D4B5967-E784-964B-8AD2-E7F9004EA72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57696" y="442117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bs" smtClean="0"/>
              <a:pPr/>
              <a:t>‹#›</a:t>
            </a:fld>
            <a:endParaRPr lang="b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E77AA-C18C-9D9A-06C6-92D151B99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552D0-6694-EF9D-4BC0-0E896EA59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DE053-E6DE-2EC4-5F97-EC8224050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2F9E8-29D9-4DC2-91AD-7F34E96BAC24}" type="datetimeFigureOut">
              <a:rPr lang="hr-HR" smtClean="0"/>
              <a:t>12.10.2026.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2B65B-292B-7E1F-7A45-3230F29AA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72553-10C5-FF40-6905-7821B172A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0CEE1-1A39-4E82-AC76-A9D00B6BB81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90027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bs" smtClean="0"/>
              <a:pPr/>
              <a:t>‹#›</a:t>
            </a:fld>
            <a:endParaRPr lang="bs" dirty="0"/>
          </a:p>
        </p:txBody>
      </p:sp>
    </p:spTree>
    <p:extLst>
      <p:ext uri="{BB962C8B-B14F-4D97-AF65-F5344CB8AC3E}">
        <p14:creationId xmlns:p14="http://schemas.microsoft.com/office/powerpoint/2010/main" val="5242247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686" r:id="rId3"/>
    <p:sldLayoutId id="2147483687" r:id="rId4"/>
    <p:sldLayoutId id="2147483658" r:id="rId5"/>
    <p:sldLayoutId id="214748371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82CA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200" marR="0" lvl="0" indent="-3429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434343"/>
        </a:buClr>
        <a:buFont typeface="Arial"/>
        <a:buChar char="•"/>
        <a:defRPr sz="1400" b="0" i="0" u="none" strike="noStrike" cap="none">
          <a:solidFill>
            <a:srgbClr val="434343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2.svg"/><Relationship Id="rId3" Type="http://schemas.openxmlformats.org/officeDocument/2006/relationships/image" Target="../media/image6.svg"/><Relationship Id="rId7" Type="http://schemas.openxmlformats.org/officeDocument/2006/relationships/image" Target="../media/image7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koncar.hr/sites/default/files/dokumenti/financijski-izvjestaji/2026-04/Izvjestaj%20GRUPA%202025_HRV.pdf" TargetMode="External"/><Relationship Id="rId11" Type="http://schemas.openxmlformats.org/officeDocument/2006/relationships/image" Target="../media/image5.svg"/><Relationship Id="rId5" Type="http://schemas.openxmlformats.org/officeDocument/2006/relationships/hyperlink" Target="mailto:marketing@koncar.hr" TargetMode="External"/><Relationship Id="rId10" Type="http://schemas.openxmlformats.org/officeDocument/2006/relationships/image" Target="../media/image10.svg"/><Relationship Id="rId4" Type="http://schemas.openxmlformats.org/officeDocument/2006/relationships/hyperlink" Target="http://www.koncar.hr/en" TargetMode="External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BD9DDA75-4BB4-B8A7-14AE-BBE5D888A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960" y="1252139"/>
            <a:ext cx="4994976" cy="1259242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ENERGETSKA SUVERENOST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IMA ROK ISPORUKE</a:t>
            </a:r>
            <a:br>
              <a:rPr lang="en-US" sz="2400" b="0" dirty="0">
                <a:solidFill>
                  <a:schemeClr val="bg1"/>
                </a:solidFill>
              </a:rPr>
            </a:br>
            <a:r>
              <a:rPr lang="en-US" sz="2000" b="0" dirty="0">
                <a:solidFill>
                  <a:schemeClr val="bg1"/>
                </a:solidFill>
              </a:rPr>
              <a:t>…</a:t>
            </a:r>
            <a:r>
              <a:rPr lang="en-US" sz="2000" b="0" dirty="0" err="1">
                <a:solidFill>
                  <a:schemeClr val="bg1"/>
                </a:solidFill>
              </a:rPr>
              <a:t>i</a:t>
            </a:r>
            <a:r>
              <a:rPr lang="en-US" sz="2000" b="0" dirty="0">
                <a:solidFill>
                  <a:schemeClr val="bg1"/>
                </a:solidFill>
              </a:rPr>
              <a:t> </a:t>
            </a:r>
            <a:r>
              <a:rPr lang="en-US" sz="2000" b="0" dirty="0" err="1">
                <a:solidFill>
                  <a:schemeClr val="bg1"/>
                </a:solidFill>
              </a:rPr>
              <a:t>dulji</a:t>
            </a:r>
            <a:r>
              <a:rPr lang="en-US" sz="2000" b="0" dirty="0">
                <a:solidFill>
                  <a:schemeClr val="bg1"/>
                </a:solidFill>
              </a:rPr>
              <a:t> je </a:t>
            </a:r>
            <a:r>
              <a:rPr lang="en-US" sz="2000" b="0" dirty="0" err="1">
                <a:solidFill>
                  <a:schemeClr val="bg1"/>
                </a:solidFill>
              </a:rPr>
              <a:t>nego</a:t>
            </a:r>
            <a:r>
              <a:rPr lang="en-US" sz="2000" b="0" dirty="0">
                <a:solidFill>
                  <a:schemeClr val="bg1"/>
                </a:solidFill>
              </a:rPr>
              <a:t> </a:t>
            </a:r>
            <a:r>
              <a:rPr lang="en-US" sz="2000" b="0" dirty="0" err="1">
                <a:solidFill>
                  <a:schemeClr val="bg1"/>
                </a:solidFill>
              </a:rPr>
              <a:t>što</a:t>
            </a:r>
            <a:r>
              <a:rPr lang="en-US" sz="2000" b="0" dirty="0">
                <a:solidFill>
                  <a:schemeClr val="bg1"/>
                </a:solidFill>
              </a:rPr>
              <a:t> </a:t>
            </a:r>
            <a:r>
              <a:rPr lang="en-US" sz="2000" b="0" dirty="0" err="1">
                <a:solidFill>
                  <a:schemeClr val="bg1"/>
                </a:solidFill>
              </a:rPr>
              <a:t>mislite</a:t>
            </a:r>
            <a:endParaRPr lang="en-US" sz="2400" b="0" dirty="0">
              <a:solidFill>
                <a:schemeClr val="bg1"/>
              </a:solidFill>
            </a:endParaRPr>
          </a:p>
        </p:txBody>
      </p:sp>
      <p:pic>
        <p:nvPicPr>
          <p:cNvPr id="17" name="Picture 16" descr="A black and white logo&#10;&#10;AI-generated content may be incorrect.">
            <a:extLst>
              <a:ext uri="{FF2B5EF4-FFF2-40B4-BE49-F238E27FC236}">
                <a16:creationId xmlns:a16="http://schemas.microsoft.com/office/drawing/2014/main" id="{5CE72DD6-CFA8-61DA-FC7E-51F166E06A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757" y="292925"/>
            <a:ext cx="3767628" cy="1059358"/>
          </a:xfrm>
          <a:prstGeom prst="rect">
            <a:avLst/>
          </a:prstGeom>
        </p:spPr>
      </p:pic>
      <p:sp>
        <p:nvSpPr>
          <p:cNvPr id="25" name="Freeform 24">
            <a:extLst>
              <a:ext uri="{FF2B5EF4-FFF2-40B4-BE49-F238E27FC236}">
                <a16:creationId xmlns:a16="http://schemas.microsoft.com/office/drawing/2014/main" id="{6CFE4CD6-545D-C8F4-1B93-7424EBE5961E}"/>
              </a:ext>
            </a:extLst>
          </p:cNvPr>
          <p:cNvSpPr/>
          <p:nvPr/>
        </p:nvSpPr>
        <p:spPr>
          <a:xfrm>
            <a:off x="-11453" y="-106114"/>
            <a:ext cx="6478887" cy="2690744"/>
          </a:xfrm>
          <a:custGeom>
            <a:avLst/>
            <a:gdLst>
              <a:gd name="connsiteX0" fmla="*/ 0 w 5330632"/>
              <a:gd name="connsiteY0" fmla="*/ 0 h 2588606"/>
              <a:gd name="connsiteX1" fmla="*/ 5330632 w 5330632"/>
              <a:gd name="connsiteY1" fmla="*/ 0 h 2588606"/>
              <a:gd name="connsiteX2" fmla="*/ 4082470 w 5330632"/>
              <a:gd name="connsiteY2" fmla="*/ 2161880 h 2588606"/>
              <a:gd name="connsiteX3" fmla="*/ 3566236 w 5330632"/>
              <a:gd name="connsiteY3" fmla="*/ 2558001 h 2588606"/>
              <a:gd name="connsiteX4" fmla="*/ 3521529 w 5330632"/>
              <a:gd name="connsiteY4" fmla="*/ 2565504 h 2588606"/>
              <a:gd name="connsiteX5" fmla="*/ 3502741 w 5330632"/>
              <a:gd name="connsiteY5" fmla="*/ 2571335 h 2588606"/>
              <a:gd name="connsiteX6" fmla="*/ 3462742 w 5330632"/>
              <a:gd name="connsiteY6" fmla="*/ 2575365 h 2588606"/>
              <a:gd name="connsiteX7" fmla="*/ 3405362 w 5330632"/>
              <a:gd name="connsiteY7" fmla="*/ 2584995 h 2588606"/>
              <a:gd name="connsiteX8" fmla="*/ 3375127 w 5330632"/>
              <a:gd name="connsiteY8" fmla="*/ 2584199 h 2588606"/>
              <a:gd name="connsiteX9" fmla="*/ 3331401 w 5330632"/>
              <a:gd name="connsiteY9" fmla="*/ 2588606 h 2588606"/>
              <a:gd name="connsiteX10" fmla="*/ 0 w 5330632"/>
              <a:gd name="connsiteY10" fmla="*/ 2588606 h 2588606"/>
              <a:gd name="connsiteX11" fmla="*/ 0 w 5330632"/>
              <a:gd name="connsiteY11" fmla="*/ 0 h 2588606"/>
              <a:gd name="connsiteX0" fmla="*/ 0 w 5330632"/>
              <a:gd name="connsiteY0" fmla="*/ 2588606 h 2670928"/>
              <a:gd name="connsiteX1" fmla="*/ 0 w 5330632"/>
              <a:gd name="connsiteY1" fmla="*/ 0 h 2670928"/>
              <a:gd name="connsiteX2" fmla="*/ 5330632 w 5330632"/>
              <a:gd name="connsiteY2" fmla="*/ 0 h 2670928"/>
              <a:gd name="connsiteX3" fmla="*/ 4082470 w 5330632"/>
              <a:gd name="connsiteY3" fmla="*/ 2161880 h 2670928"/>
              <a:gd name="connsiteX4" fmla="*/ 3566236 w 5330632"/>
              <a:gd name="connsiteY4" fmla="*/ 2558001 h 2670928"/>
              <a:gd name="connsiteX5" fmla="*/ 3521529 w 5330632"/>
              <a:gd name="connsiteY5" fmla="*/ 2565504 h 2670928"/>
              <a:gd name="connsiteX6" fmla="*/ 3502741 w 5330632"/>
              <a:gd name="connsiteY6" fmla="*/ 2571335 h 2670928"/>
              <a:gd name="connsiteX7" fmla="*/ 3462742 w 5330632"/>
              <a:gd name="connsiteY7" fmla="*/ 2575365 h 2670928"/>
              <a:gd name="connsiteX8" fmla="*/ 3405362 w 5330632"/>
              <a:gd name="connsiteY8" fmla="*/ 2584995 h 2670928"/>
              <a:gd name="connsiteX9" fmla="*/ 3375127 w 5330632"/>
              <a:gd name="connsiteY9" fmla="*/ 2584199 h 2670928"/>
              <a:gd name="connsiteX10" fmla="*/ 3331401 w 5330632"/>
              <a:gd name="connsiteY10" fmla="*/ 2588606 h 2670928"/>
              <a:gd name="connsiteX11" fmla="*/ 82322 w 5330632"/>
              <a:gd name="connsiteY11" fmla="*/ 2670928 h 2670928"/>
              <a:gd name="connsiteX0" fmla="*/ 0 w 5330632"/>
              <a:gd name="connsiteY0" fmla="*/ 2588606 h 2588606"/>
              <a:gd name="connsiteX1" fmla="*/ 0 w 5330632"/>
              <a:gd name="connsiteY1" fmla="*/ 0 h 2588606"/>
              <a:gd name="connsiteX2" fmla="*/ 5330632 w 5330632"/>
              <a:gd name="connsiteY2" fmla="*/ 0 h 2588606"/>
              <a:gd name="connsiteX3" fmla="*/ 4082470 w 5330632"/>
              <a:gd name="connsiteY3" fmla="*/ 2161880 h 2588606"/>
              <a:gd name="connsiteX4" fmla="*/ 3566236 w 5330632"/>
              <a:gd name="connsiteY4" fmla="*/ 2558001 h 2588606"/>
              <a:gd name="connsiteX5" fmla="*/ 3521529 w 5330632"/>
              <a:gd name="connsiteY5" fmla="*/ 2565504 h 2588606"/>
              <a:gd name="connsiteX6" fmla="*/ 3502741 w 5330632"/>
              <a:gd name="connsiteY6" fmla="*/ 2571335 h 2588606"/>
              <a:gd name="connsiteX7" fmla="*/ 3462742 w 5330632"/>
              <a:gd name="connsiteY7" fmla="*/ 2575365 h 2588606"/>
              <a:gd name="connsiteX8" fmla="*/ 3405362 w 5330632"/>
              <a:gd name="connsiteY8" fmla="*/ 2584995 h 2588606"/>
              <a:gd name="connsiteX9" fmla="*/ 3375127 w 5330632"/>
              <a:gd name="connsiteY9" fmla="*/ 2584199 h 2588606"/>
              <a:gd name="connsiteX10" fmla="*/ 3331401 w 5330632"/>
              <a:gd name="connsiteY10" fmla="*/ 2588606 h 2588606"/>
              <a:gd name="connsiteX11" fmla="*/ 185225 w 5330632"/>
              <a:gd name="connsiteY11" fmla="*/ 2581746 h 2588606"/>
              <a:gd name="connsiteX0" fmla="*/ 0 w 5330632"/>
              <a:gd name="connsiteY0" fmla="*/ 2588606 h 2598047"/>
              <a:gd name="connsiteX1" fmla="*/ 0 w 5330632"/>
              <a:gd name="connsiteY1" fmla="*/ 0 h 2598047"/>
              <a:gd name="connsiteX2" fmla="*/ 5330632 w 5330632"/>
              <a:gd name="connsiteY2" fmla="*/ 0 h 2598047"/>
              <a:gd name="connsiteX3" fmla="*/ 4082470 w 5330632"/>
              <a:gd name="connsiteY3" fmla="*/ 2161880 h 2598047"/>
              <a:gd name="connsiteX4" fmla="*/ 3566236 w 5330632"/>
              <a:gd name="connsiteY4" fmla="*/ 2558001 h 2598047"/>
              <a:gd name="connsiteX5" fmla="*/ 3521529 w 5330632"/>
              <a:gd name="connsiteY5" fmla="*/ 2565504 h 2598047"/>
              <a:gd name="connsiteX6" fmla="*/ 3502741 w 5330632"/>
              <a:gd name="connsiteY6" fmla="*/ 2571335 h 2598047"/>
              <a:gd name="connsiteX7" fmla="*/ 3462742 w 5330632"/>
              <a:gd name="connsiteY7" fmla="*/ 2575365 h 2598047"/>
              <a:gd name="connsiteX8" fmla="*/ 3405362 w 5330632"/>
              <a:gd name="connsiteY8" fmla="*/ 2584995 h 2598047"/>
              <a:gd name="connsiteX9" fmla="*/ 3375127 w 5330632"/>
              <a:gd name="connsiteY9" fmla="*/ 2584199 h 2598047"/>
              <a:gd name="connsiteX10" fmla="*/ 3331401 w 5330632"/>
              <a:gd name="connsiteY10" fmla="*/ 2588606 h 2598047"/>
              <a:gd name="connsiteX11" fmla="*/ 172999 w 5330632"/>
              <a:gd name="connsiteY11" fmla="*/ 2598047 h 2598047"/>
              <a:gd name="connsiteX0" fmla="*/ 0 w 5330632"/>
              <a:gd name="connsiteY0" fmla="*/ 0 h 2598047"/>
              <a:gd name="connsiteX1" fmla="*/ 5330632 w 5330632"/>
              <a:gd name="connsiteY1" fmla="*/ 0 h 2598047"/>
              <a:gd name="connsiteX2" fmla="*/ 4082470 w 5330632"/>
              <a:gd name="connsiteY2" fmla="*/ 2161880 h 2598047"/>
              <a:gd name="connsiteX3" fmla="*/ 3566236 w 5330632"/>
              <a:gd name="connsiteY3" fmla="*/ 2558001 h 2598047"/>
              <a:gd name="connsiteX4" fmla="*/ 3521529 w 5330632"/>
              <a:gd name="connsiteY4" fmla="*/ 2565504 h 2598047"/>
              <a:gd name="connsiteX5" fmla="*/ 3502741 w 5330632"/>
              <a:gd name="connsiteY5" fmla="*/ 2571335 h 2598047"/>
              <a:gd name="connsiteX6" fmla="*/ 3462742 w 5330632"/>
              <a:gd name="connsiteY6" fmla="*/ 2575365 h 2598047"/>
              <a:gd name="connsiteX7" fmla="*/ 3405362 w 5330632"/>
              <a:gd name="connsiteY7" fmla="*/ 2584995 h 2598047"/>
              <a:gd name="connsiteX8" fmla="*/ 3375127 w 5330632"/>
              <a:gd name="connsiteY8" fmla="*/ 2584199 h 2598047"/>
              <a:gd name="connsiteX9" fmla="*/ 3331401 w 5330632"/>
              <a:gd name="connsiteY9" fmla="*/ 2588606 h 2598047"/>
              <a:gd name="connsiteX10" fmla="*/ 172999 w 5330632"/>
              <a:gd name="connsiteY10" fmla="*/ 2598047 h 2598047"/>
              <a:gd name="connsiteX0" fmla="*/ 5157633 w 5157633"/>
              <a:gd name="connsiteY0" fmla="*/ 0 h 2598047"/>
              <a:gd name="connsiteX1" fmla="*/ 3909471 w 5157633"/>
              <a:gd name="connsiteY1" fmla="*/ 2161880 h 2598047"/>
              <a:gd name="connsiteX2" fmla="*/ 3393237 w 5157633"/>
              <a:gd name="connsiteY2" fmla="*/ 2558001 h 2598047"/>
              <a:gd name="connsiteX3" fmla="*/ 3348530 w 5157633"/>
              <a:gd name="connsiteY3" fmla="*/ 2565504 h 2598047"/>
              <a:gd name="connsiteX4" fmla="*/ 3329742 w 5157633"/>
              <a:gd name="connsiteY4" fmla="*/ 2571335 h 2598047"/>
              <a:gd name="connsiteX5" fmla="*/ 3289743 w 5157633"/>
              <a:gd name="connsiteY5" fmla="*/ 2575365 h 2598047"/>
              <a:gd name="connsiteX6" fmla="*/ 3232363 w 5157633"/>
              <a:gd name="connsiteY6" fmla="*/ 2584995 h 2598047"/>
              <a:gd name="connsiteX7" fmla="*/ 3202128 w 5157633"/>
              <a:gd name="connsiteY7" fmla="*/ 2584199 h 2598047"/>
              <a:gd name="connsiteX8" fmla="*/ 3158402 w 5157633"/>
              <a:gd name="connsiteY8" fmla="*/ 2588606 h 2598047"/>
              <a:gd name="connsiteX9" fmla="*/ 0 w 5157633"/>
              <a:gd name="connsiteY9" fmla="*/ 2598047 h 2598047"/>
              <a:gd name="connsiteX0" fmla="*/ 5047599 w 5047599"/>
              <a:gd name="connsiteY0" fmla="*/ 0 h 2402430"/>
              <a:gd name="connsiteX1" fmla="*/ 3909471 w 5047599"/>
              <a:gd name="connsiteY1" fmla="*/ 1966263 h 2402430"/>
              <a:gd name="connsiteX2" fmla="*/ 3393237 w 5047599"/>
              <a:gd name="connsiteY2" fmla="*/ 2362384 h 2402430"/>
              <a:gd name="connsiteX3" fmla="*/ 3348530 w 5047599"/>
              <a:gd name="connsiteY3" fmla="*/ 2369887 h 2402430"/>
              <a:gd name="connsiteX4" fmla="*/ 3329742 w 5047599"/>
              <a:gd name="connsiteY4" fmla="*/ 2375718 h 2402430"/>
              <a:gd name="connsiteX5" fmla="*/ 3289743 w 5047599"/>
              <a:gd name="connsiteY5" fmla="*/ 2379748 h 2402430"/>
              <a:gd name="connsiteX6" fmla="*/ 3232363 w 5047599"/>
              <a:gd name="connsiteY6" fmla="*/ 2389378 h 2402430"/>
              <a:gd name="connsiteX7" fmla="*/ 3202128 w 5047599"/>
              <a:gd name="connsiteY7" fmla="*/ 2388582 h 2402430"/>
              <a:gd name="connsiteX8" fmla="*/ 3158402 w 5047599"/>
              <a:gd name="connsiteY8" fmla="*/ 2392989 h 2402430"/>
              <a:gd name="connsiteX9" fmla="*/ 0 w 5047599"/>
              <a:gd name="connsiteY9" fmla="*/ 2402430 h 2402430"/>
              <a:gd name="connsiteX0" fmla="*/ 5044421 w 5044421"/>
              <a:gd name="connsiteY0" fmla="*/ 0 h 2399251"/>
              <a:gd name="connsiteX1" fmla="*/ 3906293 w 5044421"/>
              <a:gd name="connsiteY1" fmla="*/ 1966263 h 2399251"/>
              <a:gd name="connsiteX2" fmla="*/ 3390059 w 5044421"/>
              <a:gd name="connsiteY2" fmla="*/ 2362384 h 2399251"/>
              <a:gd name="connsiteX3" fmla="*/ 3345352 w 5044421"/>
              <a:gd name="connsiteY3" fmla="*/ 2369887 h 2399251"/>
              <a:gd name="connsiteX4" fmla="*/ 3326564 w 5044421"/>
              <a:gd name="connsiteY4" fmla="*/ 2375718 h 2399251"/>
              <a:gd name="connsiteX5" fmla="*/ 3286565 w 5044421"/>
              <a:gd name="connsiteY5" fmla="*/ 2379748 h 2399251"/>
              <a:gd name="connsiteX6" fmla="*/ 3229185 w 5044421"/>
              <a:gd name="connsiteY6" fmla="*/ 2389378 h 2399251"/>
              <a:gd name="connsiteX7" fmla="*/ 3198950 w 5044421"/>
              <a:gd name="connsiteY7" fmla="*/ 2388582 h 2399251"/>
              <a:gd name="connsiteX8" fmla="*/ 3155224 w 5044421"/>
              <a:gd name="connsiteY8" fmla="*/ 2392989 h 2399251"/>
              <a:gd name="connsiteX9" fmla="*/ 0 w 5044421"/>
              <a:gd name="connsiteY9" fmla="*/ 2399251 h 2399251"/>
              <a:gd name="csX0" fmla="*/ 5241530 w 5241530"/>
              <a:gd name="csY0" fmla="*/ 0 h 2405049"/>
              <a:gd name="csX1" fmla="*/ 4103402 w 5241530"/>
              <a:gd name="csY1" fmla="*/ 1966263 h 2405049"/>
              <a:gd name="csX2" fmla="*/ 3587168 w 5241530"/>
              <a:gd name="csY2" fmla="*/ 2362384 h 2405049"/>
              <a:gd name="csX3" fmla="*/ 3542461 w 5241530"/>
              <a:gd name="csY3" fmla="*/ 2369887 h 2405049"/>
              <a:gd name="csX4" fmla="*/ 3523673 w 5241530"/>
              <a:gd name="csY4" fmla="*/ 2375718 h 2405049"/>
              <a:gd name="csX5" fmla="*/ 3483674 w 5241530"/>
              <a:gd name="csY5" fmla="*/ 2379748 h 2405049"/>
              <a:gd name="csX6" fmla="*/ 3426294 w 5241530"/>
              <a:gd name="csY6" fmla="*/ 2389378 h 2405049"/>
              <a:gd name="csX7" fmla="*/ 3396059 w 5241530"/>
              <a:gd name="csY7" fmla="*/ 2388582 h 2405049"/>
              <a:gd name="csX8" fmla="*/ 3352333 w 5241530"/>
              <a:gd name="csY8" fmla="*/ 2392989 h 2405049"/>
              <a:gd name="csX9" fmla="*/ 0 w 5241530"/>
              <a:gd name="csY9" fmla="*/ 2405049 h 2405049"/>
              <a:gd name="csX0" fmla="*/ 5398058 w 5398058"/>
              <a:gd name="csY0" fmla="*/ 0 h 2410847"/>
              <a:gd name="csX1" fmla="*/ 4259930 w 5398058"/>
              <a:gd name="csY1" fmla="*/ 1966263 h 2410847"/>
              <a:gd name="csX2" fmla="*/ 3743696 w 5398058"/>
              <a:gd name="csY2" fmla="*/ 2362384 h 2410847"/>
              <a:gd name="csX3" fmla="*/ 3698989 w 5398058"/>
              <a:gd name="csY3" fmla="*/ 2369887 h 2410847"/>
              <a:gd name="csX4" fmla="*/ 3680201 w 5398058"/>
              <a:gd name="csY4" fmla="*/ 2375718 h 2410847"/>
              <a:gd name="csX5" fmla="*/ 3640202 w 5398058"/>
              <a:gd name="csY5" fmla="*/ 2379748 h 2410847"/>
              <a:gd name="csX6" fmla="*/ 3582822 w 5398058"/>
              <a:gd name="csY6" fmla="*/ 2389378 h 2410847"/>
              <a:gd name="csX7" fmla="*/ 3552587 w 5398058"/>
              <a:gd name="csY7" fmla="*/ 2388582 h 2410847"/>
              <a:gd name="csX8" fmla="*/ 3508861 w 5398058"/>
              <a:gd name="csY8" fmla="*/ 2392989 h 2410847"/>
              <a:gd name="csX9" fmla="*/ 0 w 5398058"/>
              <a:gd name="csY9" fmla="*/ 2410847 h 2410847"/>
              <a:gd name="csX0" fmla="*/ 5832858 w 5832858"/>
              <a:gd name="csY0" fmla="*/ 0 h 2422442"/>
              <a:gd name="csX1" fmla="*/ 4694730 w 5832858"/>
              <a:gd name="csY1" fmla="*/ 1966263 h 2422442"/>
              <a:gd name="csX2" fmla="*/ 4178496 w 5832858"/>
              <a:gd name="csY2" fmla="*/ 2362384 h 2422442"/>
              <a:gd name="csX3" fmla="*/ 4133789 w 5832858"/>
              <a:gd name="csY3" fmla="*/ 2369887 h 2422442"/>
              <a:gd name="csX4" fmla="*/ 4115001 w 5832858"/>
              <a:gd name="csY4" fmla="*/ 2375718 h 2422442"/>
              <a:gd name="csX5" fmla="*/ 4075002 w 5832858"/>
              <a:gd name="csY5" fmla="*/ 2379748 h 2422442"/>
              <a:gd name="csX6" fmla="*/ 4017622 w 5832858"/>
              <a:gd name="csY6" fmla="*/ 2389378 h 2422442"/>
              <a:gd name="csX7" fmla="*/ 3987387 w 5832858"/>
              <a:gd name="csY7" fmla="*/ 2388582 h 2422442"/>
              <a:gd name="csX8" fmla="*/ 3943661 w 5832858"/>
              <a:gd name="csY8" fmla="*/ 2392989 h 2422442"/>
              <a:gd name="csX9" fmla="*/ 0 w 5832858"/>
              <a:gd name="csY9" fmla="*/ 2422442 h 24224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832858" h="2422442">
                <a:moveTo>
                  <a:pt x="5832858" y="0"/>
                </a:moveTo>
                <a:lnTo>
                  <a:pt x="4694730" y="1966263"/>
                </a:lnTo>
                <a:cubicBezTo>
                  <a:pt x="4577346" y="2169581"/>
                  <a:pt x="4388663" y="2306071"/>
                  <a:pt x="4178496" y="2362384"/>
                </a:cubicBezTo>
                <a:lnTo>
                  <a:pt x="4133789" y="2369887"/>
                </a:lnTo>
                <a:lnTo>
                  <a:pt x="4115001" y="2375718"/>
                </a:lnTo>
                <a:lnTo>
                  <a:pt x="4075002" y="2379748"/>
                </a:lnTo>
                <a:lnTo>
                  <a:pt x="4017622" y="2389378"/>
                </a:lnTo>
                <a:lnTo>
                  <a:pt x="3987387" y="2388582"/>
                </a:lnTo>
                <a:lnTo>
                  <a:pt x="3943661" y="2392989"/>
                </a:lnTo>
                <a:lnTo>
                  <a:pt x="0" y="2422442"/>
                </a:lnTo>
              </a:path>
            </a:pathLst>
          </a:custGeom>
          <a:noFill/>
          <a:ln>
            <a:solidFill>
              <a:srgbClr val="00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R" sz="1600"/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C66B47F0-F02E-262F-1194-C3F64272450F}"/>
              </a:ext>
            </a:extLst>
          </p:cNvPr>
          <p:cNvSpPr txBox="1"/>
          <p:nvPr/>
        </p:nvSpPr>
        <p:spPr>
          <a:xfrm>
            <a:off x="476794" y="428918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r-HR" sz="1100" noProof="0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Viktor Lučić, direktor Sektora za korporativnu strategiju i razvoj poslovanja, KONČAR</a:t>
            </a:r>
          </a:p>
          <a:p>
            <a:r>
              <a:rPr lang="hr-HR" sz="1100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Zagreb, 13. listopada 2026. </a:t>
            </a:r>
            <a:endParaRPr lang="hr-H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517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65EFD-ADA9-1BCC-572E-75FD4203D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8B3D5-81B5-9490-E085-1A325720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7395386" cy="572700"/>
          </a:xfrm>
        </p:spPr>
        <p:txBody>
          <a:bodyPr>
            <a:normAutofit fontScale="90000"/>
          </a:bodyPr>
          <a:lstStyle/>
          <a:p>
            <a:r>
              <a:rPr lang="en-US" b="0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Zašto</a:t>
            </a:r>
            <a:r>
              <a:rPr lang="en-US" b="0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je </a:t>
            </a:r>
            <a:r>
              <a:rPr lang="hr-HR" b="0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električna energija</a:t>
            </a:r>
            <a:r>
              <a:rPr lang="en-US" b="0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b="0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odjednom</a:t>
            </a:r>
            <a:r>
              <a:rPr lang="en-US" b="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svima</a:t>
            </a:r>
            <a:r>
              <a:rPr lang="en-US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tema</a:t>
            </a:r>
            <a:r>
              <a:rPr lang="hr-HR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?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8F52BC0-2E46-AD3B-584F-2D23CBE6B0F8}"/>
              </a:ext>
            </a:extLst>
          </p:cNvPr>
          <p:cNvSpPr/>
          <p:nvPr/>
        </p:nvSpPr>
        <p:spPr>
          <a:xfrm>
            <a:off x="4428941" y="0"/>
            <a:ext cx="4946904" cy="4399799"/>
          </a:xfrm>
          <a:custGeom>
            <a:avLst/>
            <a:gdLst>
              <a:gd name="connsiteX0" fmla="*/ 406678 w 4946904"/>
              <a:gd name="connsiteY0" fmla="*/ 0 h 4399799"/>
              <a:gd name="connsiteX1" fmla="*/ 4946904 w 4946904"/>
              <a:gd name="connsiteY1" fmla="*/ 0 h 4399799"/>
              <a:gd name="connsiteX2" fmla="*/ 4946904 w 4946904"/>
              <a:gd name="connsiteY2" fmla="*/ 4399799 h 4399799"/>
              <a:gd name="connsiteX3" fmla="*/ 2337361 w 4946904"/>
              <a:gd name="connsiteY3" fmla="*/ 4399799 h 4399799"/>
              <a:gd name="connsiteX4" fmla="*/ 2297233 w 4946904"/>
              <a:gd name="connsiteY4" fmla="*/ 4395755 h 4399799"/>
              <a:gd name="connsiteX5" fmla="*/ 2269489 w 4946904"/>
              <a:gd name="connsiteY5" fmla="*/ 4396485 h 4399799"/>
              <a:gd name="connsiteX6" fmla="*/ 2216837 w 4946904"/>
              <a:gd name="connsiteY6" fmla="*/ 4387650 h 4399799"/>
              <a:gd name="connsiteX7" fmla="*/ 2180124 w 4946904"/>
              <a:gd name="connsiteY7" fmla="*/ 4383949 h 4399799"/>
              <a:gd name="connsiteX8" fmla="*/ 2162882 w 4946904"/>
              <a:gd name="connsiteY8" fmla="*/ 4378596 h 4399799"/>
              <a:gd name="connsiteX9" fmla="*/ 2121857 w 4946904"/>
              <a:gd name="connsiteY9" fmla="*/ 4371713 h 4399799"/>
              <a:gd name="connsiteX10" fmla="*/ 1648114 w 4946904"/>
              <a:gd name="connsiteY10" fmla="*/ 4008197 h 4399799"/>
              <a:gd name="connsiteX11" fmla="*/ 102715 w 4946904"/>
              <a:gd name="connsiteY11" fmla="*/ 1331489 h 4399799"/>
              <a:gd name="connsiteX12" fmla="*/ 3968 w 4946904"/>
              <a:gd name="connsiteY12" fmla="*/ 1037827 h 4399799"/>
              <a:gd name="connsiteX13" fmla="*/ 2615 w 4946904"/>
              <a:gd name="connsiteY13" fmla="*/ 986447 h 4399799"/>
              <a:gd name="connsiteX14" fmla="*/ 3 w 4946904"/>
              <a:gd name="connsiteY14" fmla="*/ 970873 h 4399799"/>
              <a:gd name="connsiteX15" fmla="*/ 1103 w 4946904"/>
              <a:gd name="connsiteY15" fmla="*/ 929015 h 4399799"/>
              <a:gd name="connsiteX16" fmla="*/ 0 w 4946904"/>
              <a:gd name="connsiteY16" fmla="*/ 887089 h 4399799"/>
              <a:gd name="connsiteX17" fmla="*/ 2619 w 4946904"/>
              <a:gd name="connsiteY17" fmla="*/ 871487 h 4399799"/>
              <a:gd name="connsiteX18" fmla="*/ 3970 w 4946904"/>
              <a:gd name="connsiteY18" fmla="*/ 820132 h 4399799"/>
              <a:gd name="connsiteX19" fmla="*/ 102718 w 4946904"/>
              <a:gd name="connsiteY19" fmla="*/ 526475 h 4399799"/>
              <a:gd name="connsiteX20" fmla="*/ 406678 w 4946904"/>
              <a:gd name="connsiteY20" fmla="*/ 0 h 439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946904" h="4399799">
                <a:moveTo>
                  <a:pt x="406678" y="0"/>
                </a:moveTo>
                <a:lnTo>
                  <a:pt x="4946904" y="0"/>
                </a:lnTo>
                <a:lnTo>
                  <a:pt x="4946904" y="4399799"/>
                </a:lnTo>
                <a:lnTo>
                  <a:pt x="2337361" y="4399799"/>
                </a:lnTo>
                <a:lnTo>
                  <a:pt x="2297233" y="4395755"/>
                </a:lnTo>
                <a:lnTo>
                  <a:pt x="2269489" y="4396485"/>
                </a:lnTo>
                <a:lnTo>
                  <a:pt x="2216837" y="4387650"/>
                </a:lnTo>
                <a:lnTo>
                  <a:pt x="2180124" y="4383949"/>
                </a:lnTo>
                <a:lnTo>
                  <a:pt x="2162882" y="4378596"/>
                </a:lnTo>
                <a:lnTo>
                  <a:pt x="2121857" y="4371713"/>
                </a:lnTo>
                <a:cubicBezTo>
                  <a:pt x="1928989" y="4320035"/>
                  <a:pt x="1755836" y="4194781"/>
                  <a:pt x="1648114" y="4008197"/>
                </a:cubicBezTo>
                <a:lnTo>
                  <a:pt x="102715" y="1331489"/>
                </a:lnTo>
                <a:cubicBezTo>
                  <a:pt x="48854" y="1238195"/>
                  <a:pt x="16449" y="1138407"/>
                  <a:pt x="3968" y="1037827"/>
                </a:cubicBezTo>
                <a:lnTo>
                  <a:pt x="2615" y="986447"/>
                </a:lnTo>
                <a:lnTo>
                  <a:pt x="3" y="970873"/>
                </a:lnTo>
                <a:lnTo>
                  <a:pt x="1103" y="929015"/>
                </a:lnTo>
                <a:lnTo>
                  <a:pt x="0" y="887089"/>
                </a:lnTo>
                <a:lnTo>
                  <a:pt x="2619" y="871487"/>
                </a:lnTo>
                <a:lnTo>
                  <a:pt x="3970" y="820132"/>
                </a:lnTo>
                <a:cubicBezTo>
                  <a:pt x="16450" y="719557"/>
                  <a:pt x="48854" y="619765"/>
                  <a:pt x="102718" y="526475"/>
                </a:cubicBezTo>
                <a:lnTo>
                  <a:pt x="406678" y="0"/>
                </a:lnTo>
                <a:close/>
              </a:path>
            </a:pathLst>
          </a:cu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BA7235D-0920-7C12-744D-3B5641D001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85357" y="-236714"/>
            <a:ext cx="1584853" cy="92873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5FDC936-E3F0-E4A5-C2DD-392AC55E17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6322" y="-236217"/>
            <a:ext cx="1547817" cy="985812"/>
          </a:xfrm>
          <a:prstGeom prst="rect">
            <a:avLst/>
          </a:prstGeom>
        </p:spPr>
      </p:pic>
      <p:sp>
        <p:nvSpPr>
          <p:cNvPr id="10" name="Freeform 3">
            <a:extLst>
              <a:ext uri="{FF2B5EF4-FFF2-40B4-BE49-F238E27FC236}">
                <a16:creationId xmlns:a16="http://schemas.microsoft.com/office/drawing/2014/main" id="{0B8E9A68-A6B7-134B-BF57-58AB20DB81D1}"/>
              </a:ext>
            </a:extLst>
          </p:cNvPr>
          <p:cNvSpPr/>
          <p:nvPr/>
        </p:nvSpPr>
        <p:spPr>
          <a:xfrm>
            <a:off x="835325" y="1756301"/>
            <a:ext cx="2307925" cy="2062083"/>
          </a:xfrm>
          <a:custGeom>
            <a:avLst/>
            <a:gdLst>
              <a:gd name="connsiteX0" fmla="*/ 1115423 w 3816646"/>
              <a:gd name="connsiteY0" fmla="*/ 0 h 3410089"/>
              <a:gd name="connsiteX1" fmla="*/ 1143304 w 3816646"/>
              <a:gd name="connsiteY1" fmla="*/ 734 h 3410089"/>
              <a:gd name="connsiteX2" fmla="*/ 1148780 w 3816646"/>
              <a:gd name="connsiteY2" fmla="*/ 182 h 3410089"/>
              <a:gd name="connsiteX3" fmla="*/ 2667864 w 3816646"/>
              <a:gd name="connsiteY3" fmla="*/ 182 h 3410089"/>
              <a:gd name="connsiteX4" fmla="*/ 2673341 w 3816646"/>
              <a:gd name="connsiteY4" fmla="*/ 734 h 3410089"/>
              <a:gd name="connsiteX5" fmla="*/ 2701224 w 3816646"/>
              <a:gd name="connsiteY5" fmla="*/ 0 h 3410089"/>
              <a:gd name="connsiteX6" fmla="*/ 3006621 w 3816646"/>
              <a:gd name="connsiteY6" fmla="*/ 190838 h 3410089"/>
              <a:gd name="connsiteX7" fmla="*/ 3766163 w 3816646"/>
              <a:gd name="connsiteY7" fmla="*/ 1506404 h 3410089"/>
              <a:gd name="connsiteX8" fmla="*/ 3814696 w 3816646"/>
              <a:gd name="connsiteY8" fmla="*/ 1650733 h 3410089"/>
              <a:gd name="connsiteX9" fmla="*/ 3815361 w 3816646"/>
              <a:gd name="connsiteY9" fmla="*/ 1675987 h 3410089"/>
              <a:gd name="connsiteX10" fmla="*/ 3816645 w 3816646"/>
              <a:gd name="connsiteY10" fmla="*/ 1683641 h 3410089"/>
              <a:gd name="connsiteX11" fmla="*/ 3816104 w 3816646"/>
              <a:gd name="connsiteY11" fmla="*/ 1704211 h 3410089"/>
              <a:gd name="connsiteX12" fmla="*/ 3816646 w 3816646"/>
              <a:gd name="connsiteY12" fmla="*/ 1724820 h 3410089"/>
              <a:gd name="connsiteX13" fmla="*/ 3815359 w 3816646"/>
              <a:gd name="connsiteY13" fmla="*/ 1732488 h 3410089"/>
              <a:gd name="connsiteX14" fmla="*/ 3814695 w 3816646"/>
              <a:gd name="connsiteY14" fmla="*/ 1757727 h 3410089"/>
              <a:gd name="connsiteX15" fmla="*/ 3766162 w 3816646"/>
              <a:gd name="connsiteY15" fmla="*/ 1902057 h 3410089"/>
              <a:gd name="connsiteX16" fmla="*/ 3006620 w 3816646"/>
              <a:gd name="connsiteY16" fmla="*/ 3217622 h 3410089"/>
              <a:gd name="connsiteX17" fmla="*/ 2773782 w 3816646"/>
              <a:gd name="connsiteY17" fmla="*/ 3396285 h 3410089"/>
              <a:gd name="connsiteX18" fmla="*/ 2753618 w 3816646"/>
              <a:gd name="connsiteY18" fmla="*/ 3399669 h 3410089"/>
              <a:gd name="connsiteX19" fmla="*/ 2745144 w 3816646"/>
              <a:gd name="connsiteY19" fmla="*/ 3402299 h 3410089"/>
              <a:gd name="connsiteX20" fmla="*/ 2727103 w 3816646"/>
              <a:gd name="connsiteY20" fmla="*/ 3404117 h 3410089"/>
              <a:gd name="connsiteX21" fmla="*/ 2701223 w 3816646"/>
              <a:gd name="connsiteY21" fmla="*/ 3408460 h 3410089"/>
              <a:gd name="connsiteX22" fmla="*/ 2687586 w 3816646"/>
              <a:gd name="connsiteY22" fmla="*/ 3408101 h 3410089"/>
              <a:gd name="connsiteX23" fmla="*/ 2667864 w 3816646"/>
              <a:gd name="connsiteY23" fmla="*/ 3410089 h 3410089"/>
              <a:gd name="connsiteX24" fmla="*/ 1148780 w 3816646"/>
              <a:gd name="connsiteY24" fmla="*/ 3410089 h 3410089"/>
              <a:gd name="connsiteX25" fmla="*/ 1129058 w 3816646"/>
              <a:gd name="connsiteY25" fmla="*/ 3408101 h 3410089"/>
              <a:gd name="connsiteX26" fmla="*/ 1115422 w 3816646"/>
              <a:gd name="connsiteY26" fmla="*/ 3408460 h 3410089"/>
              <a:gd name="connsiteX27" fmla="*/ 1089544 w 3816646"/>
              <a:gd name="connsiteY27" fmla="*/ 3404118 h 3410089"/>
              <a:gd name="connsiteX28" fmla="*/ 1071500 w 3816646"/>
              <a:gd name="connsiteY28" fmla="*/ 3402299 h 3410089"/>
              <a:gd name="connsiteX29" fmla="*/ 1063026 w 3816646"/>
              <a:gd name="connsiteY29" fmla="*/ 3399668 h 3410089"/>
              <a:gd name="connsiteX30" fmla="*/ 1042863 w 3816646"/>
              <a:gd name="connsiteY30" fmla="*/ 3396285 h 3410089"/>
              <a:gd name="connsiteX31" fmla="*/ 810025 w 3816646"/>
              <a:gd name="connsiteY31" fmla="*/ 3217622 h 3410089"/>
              <a:gd name="connsiteX32" fmla="*/ 50483 w 3816646"/>
              <a:gd name="connsiteY32" fmla="*/ 1902057 h 3410089"/>
              <a:gd name="connsiteX33" fmla="*/ 1950 w 3816646"/>
              <a:gd name="connsiteY33" fmla="*/ 1757727 h 3410089"/>
              <a:gd name="connsiteX34" fmla="*/ 1285 w 3816646"/>
              <a:gd name="connsiteY34" fmla="*/ 1732474 h 3410089"/>
              <a:gd name="connsiteX35" fmla="*/ 1 w 3816646"/>
              <a:gd name="connsiteY35" fmla="*/ 1724820 h 3410089"/>
              <a:gd name="connsiteX36" fmla="*/ 542 w 3816646"/>
              <a:gd name="connsiteY36" fmla="*/ 1704247 h 3410089"/>
              <a:gd name="connsiteX37" fmla="*/ 0 w 3816646"/>
              <a:gd name="connsiteY37" fmla="*/ 1683641 h 3410089"/>
              <a:gd name="connsiteX38" fmla="*/ 1287 w 3816646"/>
              <a:gd name="connsiteY38" fmla="*/ 1675973 h 3410089"/>
              <a:gd name="connsiteX39" fmla="*/ 1951 w 3816646"/>
              <a:gd name="connsiteY39" fmla="*/ 1650733 h 3410089"/>
              <a:gd name="connsiteX40" fmla="*/ 50484 w 3816646"/>
              <a:gd name="connsiteY40" fmla="*/ 1506404 h 3410089"/>
              <a:gd name="connsiteX41" fmla="*/ 810026 w 3816646"/>
              <a:gd name="connsiteY41" fmla="*/ 190838 h 3410089"/>
              <a:gd name="connsiteX42" fmla="*/ 1115423 w 3816646"/>
              <a:gd name="connsiteY42" fmla="*/ 0 h 341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816646" h="3410089">
                <a:moveTo>
                  <a:pt x="1115423" y="0"/>
                </a:moveTo>
                <a:lnTo>
                  <a:pt x="1143304" y="734"/>
                </a:lnTo>
                <a:lnTo>
                  <a:pt x="1148780" y="182"/>
                </a:lnTo>
                <a:lnTo>
                  <a:pt x="2667864" y="182"/>
                </a:lnTo>
                <a:lnTo>
                  <a:pt x="2673341" y="734"/>
                </a:lnTo>
                <a:lnTo>
                  <a:pt x="2701224" y="0"/>
                </a:lnTo>
                <a:cubicBezTo>
                  <a:pt x="2824014" y="8678"/>
                  <a:pt x="2940441" y="76210"/>
                  <a:pt x="3006621" y="190838"/>
                </a:cubicBezTo>
                <a:lnTo>
                  <a:pt x="3766163" y="1506404"/>
                </a:lnTo>
                <a:cubicBezTo>
                  <a:pt x="3792636" y="1552255"/>
                  <a:pt x="3808562" y="1601301"/>
                  <a:pt x="3814696" y="1650733"/>
                </a:cubicBezTo>
                <a:lnTo>
                  <a:pt x="3815361" y="1675987"/>
                </a:lnTo>
                <a:lnTo>
                  <a:pt x="3816645" y="1683641"/>
                </a:lnTo>
                <a:lnTo>
                  <a:pt x="3816104" y="1704211"/>
                </a:lnTo>
                <a:lnTo>
                  <a:pt x="3816646" y="1724820"/>
                </a:lnTo>
                <a:lnTo>
                  <a:pt x="3815359" y="1732488"/>
                </a:lnTo>
                <a:lnTo>
                  <a:pt x="3814695" y="1757727"/>
                </a:lnTo>
                <a:cubicBezTo>
                  <a:pt x="3808561" y="1807160"/>
                  <a:pt x="3792635" y="1856205"/>
                  <a:pt x="3766162" y="1902057"/>
                </a:cubicBezTo>
                <a:lnTo>
                  <a:pt x="3006620" y="3217622"/>
                </a:lnTo>
                <a:cubicBezTo>
                  <a:pt x="2953676" y="3309325"/>
                  <a:pt x="2868574" y="3370886"/>
                  <a:pt x="2773782" y="3396285"/>
                </a:cubicBezTo>
                <a:lnTo>
                  <a:pt x="2753618" y="3399669"/>
                </a:lnTo>
                <a:lnTo>
                  <a:pt x="2745144" y="3402299"/>
                </a:lnTo>
                <a:lnTo>
                  <a:pt x="2727103" y="3404117"/>
                </a:lnTo>
                <a:lnTo>
                  <a:pt x="2701223" y="3408460"/>
                </a:lnTo>
                <a:lnTo>
                  <a:pt x="2687586" y="3408101"/>
                </a:lnTo>
                <a:lnTo>
                  <a:pt x="2667864" y="3410089"/>
                </a:lnTo>
                <a:lnTo>
                  <a:pt x="1148780" y="3410089"/>
                </a:lnTo>
                <a:lnTo>
                  <a:pt x="1129058" y="3408101"/>
                </a:lnTo>
                <a:lnTo>
                  <a:pt x="1115422" y="3408460"/>
                </a:lnTo>
                <a:lnTo>
                  <a:pt x="1089544" y="3404118"/>
                </a:lnTo>
                <a:lnTo>
                  <a:pt x="1071500" y="3402299"/>
                </a:lnTo>
                <a:lnTo>
                  <a:pt x="1063026" y="3399668"/>
                </a:lnTo>
                <a:lnTo>
                  <a:pt x="1042863" y="3396285"/>
                </a:lnTo>
                <a:cubicBezTo>
                  <a:pt x="948071" y="3370886"/>
                  <a:pt x="862969" y="3309325"/>
                  <a:pt x="810025" y="3217622"/>
                </a:cubicBezTo>
                <a:lnTo>
                  <a:pt x="50483" y="1902057"/>
                </a:lnTo>
                <a:cubicBezTo>
                  <a:pt x="24011" y="1856205"/>
                  <a:pt x="8084" y="1807160"/>
                  <a:pt x="1950" y="1757727"/>
                </a:cubicBezTo>
                <a:lnTo>
                  <a:pt x="1285" y="1732474"/>
                </a:lnTo>
                <a:lnTo>
                  <a:pt x="1" y="1724820"/>
                </a:lnTo>
                <a:lnTo>
                  <a:pt x="542" y="1704247"/>
                </a:lnTo>
                <a:lnTo>
                  <a:pt x="0" y="1683641"/>
                </a:lnTo>
                <a:lnTo>
                  <a:pt x="1287" y="1675973"/>
                </a:lnTo>
                <a:lnTo>
                  <a:pt x="1951" y="1650733"/>
                </a:lnTo>
                <a:cubicBezTo>
                  <a:pt x="8085" y="1601301"/>
                  <a:pt x="24011" y="1552255"/>
                  <a:pt x="50484" y="1506404"/>
                </a:cubicBezTo>
                <a:lnTo>
                  <a:pt x="810026" y="190838"/>
                </a:lnTo>
                <a:cubicBezTo>
                  <a:pt x="876206" y="76210"/>
                  <a:pt x="992633" y="8678"/>
                  <a:pt x="1115423" y="0"/>
                </a:cubicBezTo>
                <a:close/>
              </a:path>
            </a:pathLst>
          </a:custGeom>
          <a:solidFill>
            <a:srgbClr val="0F9ED5">
              <a:alpha val="30196"/>
            </a:srgbClr>
          </a:solidFill>
          <a:ln w="190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BBB87ABA-8F9F-00D2-0230-61D04A7D7286}"/>
              </a:ext>
            </a:extLst>
          </p:cNvPr>
          <p:cNvSpPr/>
          <p:nvPr/>
        </p:nvSpPr>
        <p:spPr>
          <a:xfrm>
            <a:off x="3480553" y="1756301"/>
            <a:ext cx="2307925" cy="2062083"/>
          </a:xfrm>
          <a:custGeom>
            <a:avLst/>
            <a:gdLst>
              <a:gd name="connsiteX0" fmla="*/ 1115423 w 3816646"/>
              <a:gd name="connsiteY0" fmla="*/ 0 h 3410089"/>
              <a:gd name="connsiteX1" fmla="*/ 1143304 w 3816646"/>
              <a:gd name="connsiteY1" fmla="*/ 734 h 3410089"/>
              <a:gd name="connsiteX2" fmla="*/ 1148780 w 3816646"/>
              <a:gd name="connsiteY2" fmla="*/ 182 h 3410089"/>
              <a:gd name="connsiteX3" fmla="*/ 2667864 w 3816646"/>
              <a:gd name="connsiteY3" fmla="*/ 182 h 3410089"/>
              <a:gd name="connsiteX4" fmla="*/ 2673341 w 3816646"/>
              <a:gd name="connsiteY4" fmla="*/ 734 h 3410089"/>
              <a:gd name="connsiteX5" fmla="*/ 2701224 w 3816646"/>
              <a:gd name="connsiteY5" fmla="*/ 0 h 3410089"/>
              <a:gd name="connsiteX6" fmla="*/ 3006621 w 3816646"/>
              <a:gd name="connsiteY6" fmla="*/ 190838 h 3410089"/>
              <a:gd name="connsiteX7" fmla="*/ 3766163 w 3816646"/>
              <a:gd name="connsiteY7" fmla="*/ 1506404 h 3410089"/>
              <a:gd name="connsiteX8" fmla="*/ 3814696 w 3816646"/>
              <a:gd name="connsiteY8" fmla="*/ 1650733 h 3410089"/>
              <a:gd name="connsiteX9" fmla="*/ 3815361 w 3816646"/>
              <a:gd name="connsiteY9" fmla="*/ 1675987 h 3410089"/>
              <a:gd name="connsiteX10" fmla="*/ 3816645 w 3816646"/>
              <a:gd name="connsiteY10" fmla="*/ 1683641 h 3410089"/>
              <a:gd name="connsiteX11" fmla="*/ 3816104 w 3816646"/>
              <a:gd name="connsiteY11" fmla="*/ 1704211 h 3410089"/>
              <a:gd name="connsiteX12" fmla="*/ 3816646 w 3816646"/>
              <a:gd name="connsiteY12" fmla="*/ 1724820 h 3410089"/>
              <a:gd name="connsiteX13" fmla="*/ 3815359 w 3816646"/>
              <a:gd name="connsiteY13" fmla="*/ 1732488 h 3410089"/>
              <a:gd name="connsiteX14" fmla="*/ 3814695 w 3816646"/>
              <a:gd name="connsiteY14" fmla="*/ 1757727 h 3410089"/>
              <a:gd name="connsiteX15" fmla="*/ 3766162 w 3816646"/>
              <a:gd name="connsiteY15" fmla="*/ 1902057 h 3410089"/>
              <a:gd name="connsiteX16" fmla="*/ 3006620 w 3816646"/>
              <a:gd name="connsiteY16" fmla="*/ 3217622 h 3410089"/>
              <a:gd name="connsiteX17" fmla="*/ 2773782 w 3816646"/>
              <a:gd name="connsiteY17" fmla="*/ 3396285 h 3410089"/>
              <a:gd name="connsiteX18" fmla="*/ 2753618 w 3816646"/>
              <a:gd name="connsiteY18" fmla="*/ 3399669 h 3410089"/>
              <a:gd name="connsiteX19" fmla="*/ 2745144 w 3816646"/>
              <a:gd name="connsiteY19" fmla="*/ 3402299 h 3410089"/>
              <a:gd name="connsiteX20" fmla="*/ 2727103 w 3816646"/>
              <a:gd name="connsiteY20" fmla="*/ 3404117 h 3410089"/>
              <a:gd name="connsiteX21" fmla="*/ 2701223 w 3816646"/>
              <a:gd name="connsiteY21" fmla="*/ 3408460 h 3410089"/>
              <a:gd name="connsiteX22" fmla="*/ 2687586 w 3816646"/>
              <a:gd name="connsiteY22" fmla="*/ 3408101 h 3410089"/>
              <a:gd name="connsiteX23" fmla="*/ 2667864 w 3816646"/>
              <a:gd name="connsiteY23" fmla="*/ 3410089 h 3410089"/>
              <a:gd name="connsiteX24" fmla="*/ 1148780 w 3816646"/>
              <a:gd name="connsiteY24" fmla="*/ 3410089 h 3410089"/>
              <a:gd name="connsiteX25" fmla="*/ 1129058 w 3816646"/>
              <a:gd name="connsiteY25" fmla="*/ 3408101 h 3410089"/>
              <a:gd name="connsiteX26" fmla="*/ 1115422 w 3816646"/>
              <a:gd name="connsiteY26" fmla="*/ 3408460 h 3410089"/>
              <a:gd name="connsiteX27" fmla="*/ 1089544 w 3816646"/>
              <a:gd name="connsiteY27" fmla="*/ 3404118 h 3410089"/>
              <a:gd name="connsiteX28" fmla="*/ 1071500 w 3816646"/>
              <a:gd name="connsiteY28" fmla="*/ 3402299 h 3410089"/>
              <a:gd name="connsiteX29" fmla="*/ 1063026 w 3816646"/>
              <a:gd name="connsiteY29" fmla="*/ 3399668 h 3410089"/>
              <a:gd name="connsiteX30" fmla="*/ 1042863 w 3816646"/>
              <a:gd name="connsiteY30" fmla="*/ 3396285 h 3410089"/>
              <a:gd name="connsiteX31" fmla="*/ 810025 w 3816646"/>
              <a:gd name="connsiteY31" fmla="*/ 3217622 h 3410089"/>
              <a:gd name="connsiteX32" fmla="*/ 50483 w 3816646"/>
              <a:gd name="connsiteY32" fmla="*/ 1902057 h 3410089"/>
              <a:gd name="connsiteX33" fmla="*/ 1950 w 3816646"/>
              <a:gd name="connsiteY33" fmla="*/ 1757727 h 3410089"/>
              <a:gd name="connsiteX34" fmla="*/ 1285 w 3816646"/>
              <a:gd name="connsiteY34" fmla="*/ 1732474 h 3410089"/>
              <a:gd name="connsiteX35" fmla="*/ 1 w 3816646"/>
              <a:gd name="connsiteY35" fmla="*/ 1724820 h 3410089"/>
              <a:gd name="connsiteX36" fmla="*/ 542 w 3816646"/>
              <a:gd name="connsiteY36" fmla="*/ 1704247 h 3410089"/>
              <a:gd name="connsiteX37" fmla="*/ 0 w 3816646"/>
              <a:gd name="connsiteY37" fmla="*/ 1683641 h 3410089"/>
              <a:gd name="connsiteX38" fmla="*/ 1287 w 3816646"/>
              <a:gd name="connsiteY38" fmla="*/ 1675973 h 3410089"/>
              <a:gd name="connsiteX39" fmla="*/ 1951 w 3816646"/>
              <a:gd name="connsiteY39" fmla="*/ 1650733 h 3410089"/>
              <a:gd name="connsiteX40" fmla="*/ 50484 w 3816646"/>
              <a:gd name="connsiteY40" fmla="*/ 1506404 h 3410089"/>
              <a:gd name="connsiteX41" fmla="*/ 810026 w 3816646"/>
              <a:gd name="connsiteY41" fmla="*/ 190838 h 3410089"/>
              <a:gd name="connsiteX42" fmla="*/ 1115423 w 3816646"/>
              <a:gd name="connsiteY42" fmla="*/ 0 h 341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816646" h="3410089">
                <a:moveTo>
                  <a:pt x="1115423" y="0"/>
                </a:moveTo>
                <a:lnTo>
                  <a:pt x="1143304" y="734"/>
                </a:lnTo>
                <a:lnTo>
                  <a:pt x="1148780" y="182"/>
                </a:lnTo>
                <a:lnTo>
                  <a:pt x="2667864" y="182"/>
                </a:lnTo>
                <a:lnTo>
                  <a:pt x="2673341" y="734"/>
                </a:lnTo>
                <a:lnTo>
                  <a:pt x="2701224" y="0"/>
                </a:lnTo>
                <a:cubicBezTo>
                  <a:pt x="2824014" y="8678"/>
                  <a:pt x="2940441" y="76210"/>
                  <a:pt x="3006621" y="190838"/>
                </a:cubicBezTo>
                <a:lnTo>
                  <a:pt x="3766163" y="1506404"/>
                </a:lnTo>
                <a:cubicBezTo>
                  <a:pt x="3792636" y="1552255"/>
                  <a:pt x="3808562" y="1601301"/>
                  <a:pt x="3814696" y="1650733"/>
                </a:cubicBezTo>
                <a:lnTo>
                  <a:pt x="3815361" y="1675987"/>
                </a:lnTo>
                <a:lnTo>
                  <a:pt x="3816645" y="1683641"/>
                </a:lnTo>
                <a:lnTo>
                  <a:pt x="3816104" y="1704211"/>
                </a:lnTo>
                <a:lnTo>
                  <a:pt x="3816646" y="1724820"/>
                </a:lnTo>
                <a:lnTo>
                  <a:pt x="3815359" y="1732488"/>
                </a:lnTo>
                <a:lnTo>
                  <a:pt x="3814695" y="1757727"/>
                </a:lnTo>
                <a:cubicBezTo>
                  <a:pt x="3808561" y="1807160"/>
                  <a:pt x="3792635" y="1856205"/>
                  <a:pt x="3766162" y="1902057"/>
                </a:cubicBezTo>
                <a:lnTo>
                  <a:pt x="3006620" y="3217622"/>
                </a:lnTo>
                <a:cubicBezTo>
                  <a:pt x="2953676" y="3309325"/>
                  <a:pt x="2868574" y="3370886"/>
                  <a:pt x="2773782" y="3396285"/>
                </a:cubicBezTo>
                <a:lnTo>
                  <a:pt x="2753618" y="3399669"/>
                </a:lnTo>
                <a:lnTo>
                  <a:pt x="2745144" y="3402299"/>
                </a:lnTo>
                <a:lnTo>
                  <a:pt x="2727103" y="3404117"/>
                </a:lnTo>
                <a:lnTo>
                  <a:pt x="2701223" y="3408460"/>
                </a:lnTo>
                <a:lnTo>
                  <a:pt x="2687586" y="3408101"/>
                </a:lnTo>
                <a:lnTo>
                  <a:pt x="2667864" y="3410089"/>
                </a:lnTo>
                <a:lnTo>
                  <a:pt x="1148780" y="3410089"/>
                </a:lnTo>
                <a:lnTo>
                  <a:pt x="1129058" y="3408101"/>
                </a:lnTo>
                <a:lnTo>
                  <a:pt x="1115422" y="3408460"/>
                </a:lnTo>
                <a:lnTo>
                  <a:pt x="1089544" y="3404118"/>
                </a:lnTo>
                <a:lnTo>
                  <a:pt x="1071500" y="3402299"/>
                </a:lnTo>
                <a:lnTo>
                  <a:pt x="1063026" y="3399668"/>
                </a:lnTo>
                <a:lnTo>
                  <a:pt x="1042863" y="3396285"/>
                </a:lnTo>
                <a:cubicBezTo>
                  <a:pt x="948071" y="3370886"/>
                  <a:pt x="862969" y="3309325"/>
                  <a:pt x="810025" y="3217622"/>
                </a:cubicBezTo>
                <a:lnTo>
                  <a:pt x="50483" y="1902057"/>
                </a:lnTo>
                <a:cubicBezTo>
                  <a:pt x="24011" y="1856205"/>
                  <a:pt x="8084" y="1807160"/>
                  <a:pt x="1950" y="1757727"/>
                </a:cubicBezTo>
                <a:lnTo>
                  <a:pt x="1285" y="1732474"/>
                </a:lnTo>
                <a:lnTo>
                  <a:pt x="1" y="1724820"/>
                </a:lnTo>
                <a:lnTo>
                  <a:pt x="542" y="1704247"/>
                </a:lnTo>
                <a:lnTo>
                  <a:pt x="0" y="1683641"/>
                </a:lnTo>
                <a:lnTo>
                  <a:pt x="1287" y="1675973"/>
                </a:lnTo>
                <a:lnTo>
                  <a:pt x="1951" y="1650733"/>
                </a:lnTo>
                <a:cubicBezTo>
                  <a:pt x="8085" y="1601301"/>
                  <a:pt x="24011" y="1552255"/>
                  <a:pt x="50484" y="1506404"/>
                </a:cubicBezTo>
                <a:lnTo>
                  <a:pt x="810026" y="190838"/>
                </a:lnTo>
                <a:cubicBezTo>
                  <a:pt x="876206" y="76210"/>
                  <a:pt x="992633" y="8678"/>
                  <a:pt x="1115423" y="0"/>
                </a:cubicBezTo>
                <a:close/>
              </a:path>
            </a:pathLst>
          </a:custGeom>
          <a:solidFill>
            <a:srgbClr val="0F9ED5">
              <a:alpha val="30196"/>
            </a:srgbClr>
          </a:solidFill>
          <a:ln w="190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R" sz="1800" dirty="0">
              <a:solidFill>
                <a:schemeClr val="accent4"/>
              </a:solidFill>
            </a:endParaRPr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109CA719-C71F-1451-8A92-C52494521560}"/>
              </a:ext>
            </a:extLst>
          </p:cNvPr>
          <p:cNvSpPr/>
          <p:nvPr/>
        </p:nvSpPr>
        <p:spPr>
          <a:xfrm>
            <a:off x="6093124" y="1756301"/>
            <a:ext cx="2307925" cy="2062083"/>
          </a:xfrm>
          <a:custGeom>
            <a:avLst/>
            <a:gdLst>
              <a:gd name="connsiteX0" fmla="*/ 1115423 w 3816646"/>
              <a:gd name="connsiteY0" fmla="*/ 0 h 3410089"/>
              <a:gd name="connsiteX1" fmla="*/ 1143304 w 3816646"/>
              <a:gd name="connsiteY1" fmla="*/ 734 h 3410089"/>
              <a:gd name="connsiteX2" fmla="*/ 1148780 w 3816646"/>
              <a:gd name="connsiteY2" fmla="*/ 182 h 3410089"/>
              <a:gd name="connsiteX3" fmla="*/ 2667864 w 3816646"/>
              <a:gd name="connsiteY3" fmla="*/ 182 h 3410089"/>
              <a:gd name="connsiteX4" fmla="*/ 2673341 w 3816646"/>
              <a:gd name="connsiteY4" fmla="*/ 734 h 3410089"/>
              <a:gd name="connsiteX5" fmla="*/ 2701224 w 3816646"/>
              <a:gd name="connsiteY5" fmla="*/ 0 h 3410089"/>
              <a:gd name="connsiteX6" fmla="*/ 3006621 w 3816646"/>
              <a:gd name="connsiteY6" fmla="*/ 190838 h 3410089"/>
              <a:gd name="connsiteX7" fmla="*/ 3766163 w 3816646"/>
              <a:gd name="connsiteY7" fmla="*/ 1506404 h 3410089"/>
              <a:gd name="connsiteX8" fmla="*/ 3814696 w 3816646"/>
              <a:gd name="connsiteY8" fmla="*/ 1650733 h 3410089"/>
              <a:gd name="connsiteX9" fmla="*/ 3815361 w 3816646"/>
              <a:gd name="connsiteY9" fmla="*/ 1675987 h 3410089"/>
              <a:gd name="connsiteX10" fmla="*/ 3816645 w 3816646"/>
              <a:gd name="connsiteY10" fmla="*/ 1683641 h 3410089"/>
              <a:gd name="connsiteX11" fmla="*/ 3816104 w 3816646"/>
              <a:gd name="connsiteY11" fmla="*/ 1704211 h 3410089"/>
              <a:gd name="connsiteX12" fmla="*/ 3816646 w 3816646"/>
              <a:gd name="connsiteY12" fmla="*/ 1724820 h 3410089"/>
              <a:gd name="connsiteX13" fmla="*/ 3815359 w 3816646"/>
              <a:gd name="connsiteY13" fmla="*/ 1732488 h 3410089"/>
              <a:gd name="connsiteX14" fmla="*/ 3814695 w 3816646"/>
              <a:gd name="connsiteY14" fmla="*/ 1757727 h 3410089"/>
              <a:gd name="connsiteX15" fmla="*/ 3766162 w 3816646"/>
              <a:gd name="connsiteY15" fmla="*/ 1902057 h 3410089"/>
              <a:gd name="connsiteX16" fmla="*/ 3006620 w 3816646"/>
              <a:gd name="connsiteY16" fmla="*/ 3217622 h 3410089"/>
              <a:gd name="connsiteX17" fmla="*/ 2773782 w 3816646"/>
              <a:gd name="connsiteY17" fmla="*/ 3396285 h 3410089"/>
              <a:gd name="connsiteX18" fmla="*/ 2753618 w 3816646"/>
              <a:gd name="connsiteY18" fmla="*/ 3399669 h 3410089"/>
              <a:gd name="connsiteX19" fmla="*/ 2745144 w 3816646"/>
              <a:gd name="connsiteY19" fmla="*/ 3402299 h 3410089"/>
              <a:gd name="connsiteX20" fmla="*/ 2727103 w 3816646"/>
              <a:gd name="connsiteY20" fmla="*/ 3404117 h 3410089"/>
              <a:gd name="connsiteX21" fmla="*/ 2701223 w 3816646"/>
              <a:gd name="connsiteY21" fmla="*/ 3408460 h 3410089"/>
              <a:gd name="connsiteX22" fmla="*/ 2687586 w 3816646"/>
              <a:gd name="connsiteY22" fmla="*/ 3408101 h 3410089"/>
              <a:gd name="connsiteX23" fmla="*/ 2667864 w 3816646"/>
              <a:gd name="connsiteY23" fmla="*/ 3410089 h 3410089"/>
              <a:gd name="connsiteX24" fmla="*/ 1148780 w 3816646"/>
              <a:gd name="connsiteY24" fmla="*/ 3410089 h 3410089"/>
              <a:gd name="connsiteX25" fmla="*/ 1129058 w 3816646"/>
              <a:gd name="connsiteY25" fmla="*/ 3408101 h 3410089"/>
              <a:gd name="connsiteX26" fmla="*/ 1115422 w 3816646"/>
              <a:gd name="connsiteY26" fmla="*/ 3408460 h 3410089"/>
              <a:gd name="connsiteX27" fmla="*/ 1089544 w 3816646"/>
              <a:gd name="connsiteY27" fmla="*/ 3404118 h 3410089"/>
              <a:gd name="connsiteX28" fmla="*/ 1071500 w 3816646"/>
              <a:gd name="connsiteY28" fmla="*/ 3402299 h 3410089"/>
              <a:gd name="connsiteX29" fmla="*/ 1063026 w 3816646"/>
              <a:gd name="connsiteY29" fmla="*/ 3399668 h 3410089"/>
              <a:gd name="connsiteX30" fmla="*/ 1042863 w 3816646"/>
              <a:gd name="connsiteY30" fmla="*/ 3396285 h 3410089"/>
              <a:gd name="connsiteX31" fmla="*/ 810025 w 3816646"/>
              <a:gd name="connsiteY31" fmla="*/ 3217622 h 3410089"/>
              <a:gd name="connsiteX32" fmla="*/ 50483 w 3816646"/>
              <a:gd name="connsiteY32" fmla="*/ 1902057 h 3410089"/>
              <a:gd name="connsiteX33" fmla="*/ 1950 w 3816646"/>
              <a:gd name="connsiteY33" fmla="*/ 1757727 h 3410089"/>
              <a:gd name="connsiteX34" fmla="*/ 1285 w 3816646"/>
              <a:gd name="connsiteY34" fmla="*/ 1732474 h 3410089"/>
              <a:gd name="connsiteX35" fmla="*/ 1 w 3816646"/>
              <a:gd name="connsiteY35" fmla="*/ 1724820 h 3410089"/>
              <a:gd name="connsiteX36" fmla="*/ 542 w 3816646"/>
              <a:gd name="connsiteY36" fmla="*/ 1704247 h 3410089"/>
              <a:gd name="connsiteX37" fmla="*/ 0 w 3816646"/>
              <a:gd name="connsiteY37" fmla="*/ 1683641 h 3410089"/>
              <a:gd name="connsiteX38" fmla="*/ 1287 w 3816646"/>
              <a:gd name="connsiteY38" fmla="*/ 1675973 h 3410089"/>
              <a:gd name="connsiteX39" fmla="*/ 1951 w 3816646"/>
              <a:gd name="connsiteY39" fmla="*/ 1650733 h 3410089"/>
              <a:gd name="connsiteX40" fmla="*/ 50484 w 3816646"/>
              <a:gd name="connsiteY40" fmla="*/ 1506404 h 3410089"/>
              <a:gd name="connsiteX41" fmla="*/ 810026 w 3816646"/>
              <a:gd name="connsiteY41" fmla="*/ 190838 h 3410089"/>
              <a:gd name="connsiteX42" fmla="*/ 1115423 w 3816646"/>
              <a:gd name="connsiteY42" fmla="*/ 0 h 341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816646" h="3410089">
                <a:moveTo>
                  <a:pt x="1115423" y="0"/>
                </a:moveTo>
                <a:lnTo>
                  <a:pt x="1143304" y="734"/>
                </a:lnTo>
                <a:lnTo>
                  <a:pt x="1148780" y="182"/>
                </a:lnTo>
                <a:lnTo>
                  <a:pt x="2667864" y="182"/>
                </a:lnTo>
                <a:lnTo>
                  <a:pt x="2673341" y="734"/>
                </a:lnTo>
                <a:lnTo>
                  <a:pt x="2701224" y="0"/>
                </a:lnTo>
                <a:cubicBezTo>
                  <a:pt x="2824014" y="8678"/>
                  <a:pt x="2940441" y="76210"/>
                  <a:pt x="3006621" y="190838"/>
                </a:cubicBezTo>
                <a:lnTo>
                  <a:pt x="3766163" y="1506404"/>
                </a:lnTo>
                <a:cubicBezTo>
                  <a:pt x="3792636" y="1552255"/>
                  <a:pt x="3808562" y="1601301"/>
                  <a:pt x="3814696" y="1650733"/>
                </a:cubicBezTo>
                <a:lnTo>
                  <a:pt x="3815361" y="1675987"/>
                </a:lnTo>
                <a:lnTo>
                  <a:pt x="3816645" y="1683641"/>
                </a:lnTo>
                <a:lnTo>
                  <a:pt x="3816104" y="1704211"/>
                </a:lnTo>
                <a:lnTo>
                  <a:pt x="3816646" y="1724820"/>
                </a:lnTo>
                <a:lnTo>
                  <a:pt x="3815359" y="1732488"/>
                </a:lnTo>
                <a:lnTo>
                  <a:pt x="3814695" y="1757727"/>
                </a:lnTo>
                <a:cubicBezTo>
                  <a:pt x="3808561" y="1807160"/>
                  <a:pt x="3792635" y="1856205"/>
                  <a:pt x="3766162" y="1902057"/>
                </a:cubicBezTo>
                <a:lnTo>
                  <a:pt x="3006620" y="3217622"/>
                </a:lnTo>
                <a:cubicBezTo>
                  <a:pt x="2953676" y="3309325"/>
                  <a:pt x="2868574" y="3370886"/>
                  <a:pt x="2773782" y="3396285"/>
                </a:cubicBezTo>
                <a:lnTo>
                  <a:pt x="2753618" y="3399669"/>
                </a:lnTo>
                <a:lnTo>
                  <a:pt x="2745144" y="3402299"/>
                </a:lnTo>
                <a:lnTo>
                  <a:pt x="2727103" y="3404117"/>
                </a:lnTo>
                <a:lnTo>
                  <a:pt x="2701223" y="3408460"/>
                </a:lnTo>
                <a:lnTo>
                  <a:pt x="2687586" y="3408101"/>
                </a:lnTo>
                <a:lnTo>
                  <a:pt x="2667864" y="3410089"/>
                </a:lnTo>
                <a:lnTo>
                  <a:pt x="1148780" y="3410089"/>
                </a:lnTo>
                <a:lnTo>
                  <a:pt x="1129058" y="3408101"/>
                </a:lnTo>
                <a:lnTo>
                  <a:pt x="1115422" y="3408460"/>
                </a:lnTo>
                <a:lnTo>
                  <a:pt x="1089544" y="3404118"/>
                </a:lnTo>
                <a:lnTo>
                  <a:pt x="1071500" y="3402299"/>
                </a:lnTo>
                <a:lnTo>
                  <a:pt x="1063026" y="3399668"/>
                </a:lnTo>
                <a:lnTo>
                  <a:pt x="1042863" y="3396285"/>
                </a:lnTo>
                <a:cubicBezTo>
                  <a:pt x="948071" y="3370886"/>
                  <a:pt x="862969" y="3309325"/>
                  <a:pt x="810025" y="3217622"/>
                </a:cubicBezTo>
                <a:lnTo>
                  <a:pt x="50483" y="1902057"/>
                </a:lnTo>
                <a:cubicBezTo>
                  <a:pt x="24011" y="1856205"/>
                  <a:pt x="8084" y="1807160"/>
                  <a:pt x="1950" y="1757727"/>
                </a:cubicBezTo>
                <a:lnTo>
                  <a:pt x="1285" y="1732474"/>
                </a:lnTo>
                <a:lnTo>
                  <a:pt x="1" y="1724820"/>
                </a:lnTo>
                <a:lnTo>
                  <a:pt x="542" y="1704247"/>
                </a:lnTo>
                <a:lnTo>
                  <a:pt x="0" y="1683641"/>
                </a:lnTo>
                <a:lnTo>
                  <a:pt x="1287" y="1675973"/>
                </a:lnTo>
                <a:lnTo>
                  <a:pt x="1951" y="1650733"/>
                </a:lnTo>
                <a:cubicBezTo>
                  <a:pt x="8085" y="1601301"/>
                  <a:pt x="24011" y="1552255"/>
                  <a:pt x="50484" y="1506404"/>
                </a:cubicBezTo>
                <a:lnTo>
                  <a:pt x="810026" y="190838"/>
                </a:lnTo>
                <a:cubicBezTo>
                  <a:pt x="876206" y="76210"/>
                  <a:pt x="992633" y="8678"/>
                  <a:pt x="1115423" y="0"/>
                </a:cubicBezTo>
                <a:close/>
              </a:path>
            </a:pathLst>
          </a:custGeom>
          <a:solidFill>
            <a:srgbClr val="0F9ED5">
              <a:alpha val="30196"/>
            </a:srgbClr>
          </a:solidFill>
          <a:ln w="190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R" sz="1800" dirty="0">
              <a:solidFill>
                <a:schemeClr val="accent4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19F615-1637-2277-64C2-F698234331CE}"/>
              </a:ext>
            </a:extLst>
          </p:cNvPr>
          <p:cNvSpPr txBox="1"/>
          <p:nvPr/>
        </p:nvSpPr>
        <p:spPr>
          <a:xfrm>
            <a:off x="994964" y="2117928"/>
            <a:ext cx="1973189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ELEKTRIFIKACIJA</a:t>
            </a:r>
            <a:endParaRPr lang="en-US" sz="1100" dirty="0"/>
          </a:p>
          <a:p>
            <a:pPr algn="ctr"/>
            <a:endParaRPr lang="en-GB" sz="1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Promet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grijanje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industrija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prelaze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struju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Iza toga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nije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samo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tehnologija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nego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odluka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 se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smanji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ovisnost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uvoznoj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nafti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1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plinu</a:t>
            </a:r>
            <a:r>
              <a:rPr lang="en-GB" sz="1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3F1B9C-CF6A-23E6-924B-8B729E7E4D14}"/>
              </a:ext>
            </a:extLst>
          </p:cNvPr>
          <p:cNvSpPr txBox="1"/>
          <p:nvPr/>
        </p:nvSpPr>
        <p:spPr>
          <a:xfrm>
            <a:off x="3632028" y="2117928"/>
            <a:ext cx="1973189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PODATKOVNI CENRI</a:t>
            </a:r>
            <a:endParaRPr lang="en-US" sz="1100" dirty="0"/>
          </a:p>
          <a:p>
            <a:pPr algn="ctr"/>
            <a:endParaRPr lang="en-GB" sz="1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Nova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vrsta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potrošača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: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veliki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koncentrirani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u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žurbi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 Jedan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takav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objekt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troši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kao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manji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grad.</a:t>
            </a:r>
            <a:endParaRPr lang="en-US" sz="1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CE0E23-237D-2482-3DA3-FCBF7B1D9E6A}"/>
              </a:ext>
            </a:extLst>
          </p:cNvPr>
          <p:cNvSpPr txBox="1"/>
          <p:nvPr/>
        </p:nvSpPr>
        <p:spPr>
          <a:xfrm>
            <a:off x="6260491" y="2117928"/>
            <a:ext cx="1973189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ZELENA TRANZICIJA</a:t>
            </a:r>
            <a:endParaRPr lang="en-US" sz="1100" dirty="0"/>
          </a:p>
          <a:p>
            <a:pPr algn="ctr"/>
            <a:endParaRPr lang="en-GB" sz="1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Nije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samo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ekološka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agenda. Ako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nemate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vlastitu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naftu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plin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obnovljivi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izvori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najbrži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put do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energetske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neovisnosti</a:t>
            </a:r>
            <a:r>
              <a:rPr lang="en-US" sz="10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1000" dirty="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E625CF5C-802A-19D4-2EEC-E854BA7D6CC6}"/>
              </a:ext>
            </a:extLst>
          </p:cNvPr>
          <p:cNvSpPr txBox="1"/>
          <p:nvPr/>
        </p:nvSpPr>
        <p:spPr>
          <a:xfrm>
            <a:off x="640080" y="4141866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r-HR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Temelj svega je elektroenergetska mreža.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454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55597-B706-2FD0-47BD-EFA838662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CAD84-A571-6322-04E4-47C353395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7395386" cy="572700"/>
          </a:xfrm>
        </p:spPr>
        <p:txBody>
          <a:bodyPr>
            <a:normAutofit fontScale="90000"/>
          </a:bodyPr>
          <a:lstStyle/>
          <a:p>
            <a:r>
              <a:rPr lang="en-US" b="0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Usko </a:t>
            </a:r>
            <a:r>
              <a:rPr lang="en-US" b="0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grlo</a:t>
            </a:r>
            <a:r>
              <a:rPr lang="en-US" b="0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se</a:t>
            </a:r>
            <a:r>
              <a:rPr lang="en-US" b="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pomiče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250B3A4-9B4B-2867-EC75-785AFA078845}"/>
              </a:ext>
            </a:extLst>
          </p:cNvPr>
          <p:cNvSpPr/>
          <p:nvPr/>
        </p:nvSpPr>
        <p:spPr>
          <a:xfrm>
            <a:off x="4428941" y="0"/>
            <a:ext cx="4946904" cy="4399799"/>
          </a:xfrm>
          <a:custGeom>
            <a:avLst/>
            <a:gdLst>
              <a:gd name="connsiteX0" fmla="*/ 406678 w 4946904"/>
              <a:gd name="connsiteY0" fmla="*/ 0 h 4399799"/>
              <a:gd name="connsiteX1" fmla="*/ 4946904 w 4946904"/>
              <a:gd name="connsiteY1" fmla="*/ 0 h 4399799"/>
              <a:gd name="connsiteX2" fmla="*/ 4946904 w 4946904"/>
              <a:gd name="connsiteY2" fmla="*/ 4399799 h 4399799"/>
              <a:gd name="connsiteX3" fmla="*/ 2337361 w 4946904"/>
              <a:gd name="connsiteY3" fmla="*/ 4399799 h 4399799"/>
              <a:gd name="connsiteX4" fmla="*/ 2297233 w 4946904"/>
              <a:gd name="connsiteY4" fmla="*/ 4395755 h 4399799"/>
              <a:gd name="connsiteX5" fmla="*/ 2269489 w 4946904"/>
              <a:gd name="connsiteY5" fmla="*/ 4396485 h 4399799"/>
              <a:gd name="connsiteX6" fmla="*/ 2216837 w 4946904"/>
              <a:gd name="connsiteY6" fmla="*/ 4387650 h 4399799"/>
              <a:gd name="connsiteX7" fmla="*/ 2180124 w 4946904"/>
              <a:gd name="connsiteY7" fmla="*/ 4383949 h 4399799"/>
              <a:gd name="connsiteX8" fmla="*/ 2162882 w 4946904"/>
              <a:gd name="connsiteY8" fmla="*/ 4378596 h 4399799"/>
              <a:gd name="connsiteX9" fmla="*/ 2121857 w 4946904"/>
              <a:gd name="connsiteY9" fmla="*/ 4371713 h 4399799"/>
              <a:gd name="connsiteX10" fmla="*/ 1648114 w 4946904"/>
              <a:gd name="connsiteY10" fmla="*/ 4008197 h 4399799"/>
              <a:gd name="connsiteX11" fmla="*/ 102715 w 4946904"/>
              <a:gd name="connsiteY11" fmla="*/ 1331489 h 4399799"/>
              <a:gd name="connsiteX12" fmla="*/ 3968 w 4946904"/>
              <a:gd name="connsiteY12" fmla="*/ 1037827 h 4399799"/>
              <a:gd name="connsiteX13" fmla="*/ 2615 w 4946904"/>
              <a:gd name="connsiteY13" fmla="*/ 986447 h 4399799"/>
              <a:gd name="connsiteX14" fmla="*/ 3 w 4946904"/>
              <a:gd name="connsiteY14" fmla="*/ 970873 h 4399799"/>
              <a:gd name="connsiteX15" fmla="*/ 1103 w 4946904"/>
              <a:gd name="connsiteY15" fmla="*/ 929015 h 4399799"/>
              <a:gd name="connsiteX16" fmla="*/ 0 w 4946904"/>
              <a:gd name="connsiteY16" fmla="*/ 887089 h 4399799"/>
              <a:gd name="connsiteX17" fmla="*/ 2619 w 4946904"/>
              <a:gd name="connsiteY17" fmla="*/ 871487 h 4399799"/>
              <a:gd name="connsiteX18" fmla="*/ 3970 w 4946904"/>
              <a:gd name="connsiteY18" fmla="*/ 820132 h 4399799"/>
              <a:gd name="connsiteX19" fmla="*/ 102718 w 4946904"/>
              <a:gd name="connsiteY19" fmla="*/ 526475 h 4399799"/>
              <a:gd name="connsiteX20" fmla="*/ 406678 w 4946904"/>
              <a:gd name="connsiteY20" fmla="*/ 0 h 439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946904" h="4399799">
                <a:moveTo>
                  <a:pt x="406678" y="0"/>
                </a:moveTo>
                <a:lnTo>
                  <a:pt x="4946904" y="0"/>
                </a:lnTo>
                <a:lnTo>
                  <a:pt x="4946904" y="4399799"/>
                </a:lnTo>
                <a:lnTo>
                  <a:pt x="2337361" y="4399799"/>
                </a:lnTo>
                <a:lnTo>
                  <a:pt x="2297233" y="4395755"/>
                </a:lnTo>
                <a:lnTo>
                  <a:pt x="2269489" y="4396485"/>
                </a:lnTo>
                <a:lnTo>
                  <a:pt x="2216837" y="4387650"/>
                </a:lnTo>
                <a:lnTo>
                  <a:pt x="2180124" y="4383949"/>
                </a:lnTo>
                <a:lnTo>
                  <a:pt x="2162882" y="4378596"/>
                </a:lnTo>
                <a:lnTo>
                  <a:pt x="2121857" y="4371713"/>
                </a:lnTo>
                <a:cubicBezTo>
                  <a:pt x="1928989" y="4320035"/>
                  <a:pt x="1755836" y="4194781"/>
                  <a:pt x="1648114" y="4008197"/>
                </a:cubicBezTo>
                <a:lnTo>
                  <a:pt x="102715" y="1331489"/>
                </a:lnTo>
                <a:cubicBezTo>
                  <a:pt x="48854" y="1238195"/>
                  <a:pt x="16449" y="1138407"/>
                  <a:pt x="3968" y="1037827"/>
                </a:cubicBezTo>
                <a:lnTo>
                  <a:pt x="2615" y="986447"/>
                </a:lnTo>
                <a:lnTo>
                  <a:pt x="3" y="970873"/>
                </a:lnTo>
                <a:lnTo>
                  <a:pt x="1103" y="929015"/>
                </a:lnTo>
                <a:lnTo>
                  <a:pt x="0" y="887089"/>
                </a:lnTo>
                <a:lnTo>
                  <a:pt x="2619" y="871487"/>
                </a:lnTo>
                <a:lnTo>
                  <a:pt x="3970" y="820132"/>
                </a:lnTo>
                <a:cubicBezTo>
                  <a:pt x="16450" y="719557"/>
                  <a:pt x="48854" y="619765"/>
                  <a:pt x="102718" y="526475"/>
                </a:cubicBezTo>
                <a:lnTo>
                  <a:pt x="406678" y="0"/>
                </a:lnTo>
                <a:close/>
              </a:path>
            </a:pathLst>
          </a:cu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5CA9D5-A3A3-3F53-A89D-049F930C71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85357" y="-236714"/>
            <a:ext cx="1584853" cy="92873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B4530DE-606E-DA14-1ABD-D9B33088DD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6322" y="-236217"/>
            <a:ext cx="1547817" cy="985812"/>
          </a:xfrm>
          <a:prstGeom prst="rect">
            <a:avLst/>
          </a:prstGeom>
        </p:spPr>
      </p:pic>
      <p:sp>
        <p:nvSpPr>
          <p:cNvPr id="3" name="Shape 1">
            <a:extLst>
              <a:ext uri="{FF2B5EF4-FFF2-40B4-BE49-F238E27FC236}">
                <a16:creationId xmlns:a16="http://schemas.microsoft.com/office/drawing/2014/main" id="{B1C72898-81E6-09BE-F4F3-8E0F63604D0D}"/>
              </a:ext>
            </a:extLst>
          </p:cNvPr>
          <p:cNvSpPr/>
          <p:nvPr/>
        </p:nvSpPr>
        <p:spPr>
          <a:xfrm>
            <a:off x="451301" y="1261872"/>
            <a:ext cx="7955280" cy="749808"/>
          </a:xfrm>
          <a:prstGeom prst="roundRect">
            <a:avLst>
              <a:gd name="adj" fmla="val 6098"/>
            </a:avLst>
          </a:prstGeom>
          <a:solidFill>
            <a:schemeClr val="accent2">
              <a:alpha val="30000"/>
            </a:schemeClr>
          </a:solidFill>
          <a:ln w="12700">
            <a:solidFill>
              <a:srgbClr val="00FFF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9CB2D68B-295C-0F4B-4937-92040F7CDDF3}"/>
              </a:ext>
            </a:extLst>
          </p:cNvPr>
          <p:cNvSpPr txBox="1"/>
          <p:nvPr/>
        </p:nvSpPr>
        <p:spPr>
          <a:xfrm>
            <a:off x="679901" y="1481328"/>
            <a:ext cx="1783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Novac je tu</a:t>
            </a:r>
            <a:endParaRPr lang="en-US" sz="13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0925514F-358C-3CF8-6977-64D16FD521F3}"/>
              </a:ext>
            </a:extLst>
          </p:cNvPr>
          <p:cNvSpPr txBox="1"/>
          <p:nvPr/>
        </p:nvSpPr>
        <p:spPr>
          <a:xfrm>
            <a:off x="2554421" y="1389888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Samo HEP ODS planira oko 2 mlrd € ulaganja u distribucijsku mrežu, 3,3 mlrd € s priključcima. Plan 2027.</a:t>
            </a:r>
            <a:r>
              <a:rPr lang="hr-HR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–</a:t>
            </a:r>
            <a:r>
              <a:rPr lang="hr-HR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2036. je u javnom savjetovanju.</a:t>
            </a:r>
            <a:endParaRPr lang="en-US" sz="1100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80ABAF3C-87F7-CA8B-331B-59AD2FA3D2E4}"/>
              </a:ext>
            </a:extLst>
          </p:cNvPr>
          <p:cNvSpPr/>
          <p:nvPr/>
        </p:nvSpPr>
        <p:spPr>
          <a:xfrm>
            <a:off x="451301" y="2112264"/>
            <a:ext cx="7955280" cy="749808"/>
          </a:xfrm>
          <a:prstGeom prst="roundRect">
            <a:avLst>
              <a:gd name="adj" fmla="val 6098"/>
            </a:avLst>
          </a:prstGeom>
          <a:solidFill>
            <a:schemeClr val="accent2">
              <a:alpha val="30000"/>
            </a:schemeClr>
          </a:solidFill>
          <a:ln w="12700">
            <a:solidFill>
              <a:srgbClr val="00FFF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601C601D-EBAA-38A5-9CCA-64FD8D90B724}"/>
              </a:ext>
            </a:extLst>
          </p:cNvPr>
          <p:cNvSpPr txBox="1"/>
          <p:nvPr/>
        </p:nvSpPr>
        <p:spPr>
          <a:xfrm>
            <a:off x="679901" y="2331720"/>
            <a:ext cx="1783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Usko grlo danas</a:t>
            </a:r>
            <a:endParaRPr lang="en-US" sz="1300" dirty="0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93FEE8B2-7412-03A8-8F1A-BE986B0A77C6}"/>
              </a:ext>
            </a:extLst>
          </p:cNvPr>
          <p:cNvSpPr txBox="1"/>
          <p:nvPr/>
        </p:nvSpPr>
        <p:spPr>
          <a:xfrm>
            <a:off x="2554421" y="224028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Postupak priključenja i raspoloživi kapacitet mreže. To je </a:t>
            </a:r>
            <a:r>
              <a:rPr lang="en-US" sz="11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dijagnoza</a:t>
            </a:r>
            <a:r>
              <a:rPr lang="en-US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hr-HR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 </a:t>
            </a:r>
            <a:r>
              <a:rPr lang="en-US" sz="11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regulatora</a:t>
            </a:r>
            <a:r>
              <a:rPr lang="en-US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i operatora, i tu se </a:t>
            </a:r>
            <a:r>
              <a:rPr lang="en-US" sz="11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vidi</a:t>
            </a:r>
            <a:r>
              <a:rPr lang="en-US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hr-HR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pozitivni </a:t>
            </a:r>
            <a:r>
              <a:rPr lang="en-US" sz="11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pomak</a:t>
            </a:r>
            <a:r>
              <a:rPr lang="en-US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1100" dirty="0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3B7FF74A-5B26-8DDE-E33D-91FA1512541E}"/>
              </a:ext>
            </a:extLst>
          </p:cNvPr>
          <p:cNvSpPr/>
          <p:nvPr/>
        </p:nvSpPr>
        <p:spPr>
          <a:xfrm>
            <a:off x="451301" y="2962656"/>
            <a:ext cx="7955280" cy="749808"/>
          </a:xfrm>
          <a:prstGeom prst="roundRect">
            <a:avLst>
              <a:gd name="adj" fmla="val 6098"/>
            </a:avLst>
          </a:prstGeom>
          <a:solidFill>
            <a:schemeClr val="accent2">
              <a:alpha val="30000"/>
            </a:schemeClr>
          </a:solidFill>
          <a:ln w="12700">
            <a:solidFill>
              <a:srgbClr val="00FFF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B4C79225-9B82-C64E-0863-DA8320E3DD47}"/>
              </a:ext>
            </a:extLst>
          </p:cNvPr>
          <p:cNvSpPr txBox="1"/>
          <p:nvPr/>
        </p:nvSpPr>
        <p:spPr>
          <a:xfrm>
            <a:off x="679901" y="3182112"/>
            <a:ext cx="1783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Usko grlo sutra</a:t>
            </a:r>
            <a:endParaRPr lang="en-US" sz="1300" dirty="0"/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58A8B31A-770C-36E1-22DA-D5316E02C15F}"/>
              </a:ext>
            </a:extLst>
          </p:cNvPr>
          <p:cNvSpPr txBox="1"/>
          <p:nvPr/>
        </p:nvSpPr>
        <p:spPr>
          <a:xfrm>
            <a:off x="2554421" y="3090672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Kad se postupak otkoči, red se pomiče na opremu: proizvodne kapacitete, rokove isporuke i pristup materijalima.</a:t>
            </a:r>
            <a:endParaRPr lang="en-US" sz="1100" dirty="0"/>
          </a:p>
        </p:txBody>
      </p:sp>
      <p:sp>
        <p:nvSpPr>
          <p:cNvPr id="22" name="Text 10">
            <a:extLst>
              <a:ext uri="{FF2B5EF4-FFF2-40B4-BE49-F238E27FC236}">
                <a16:creationId xmlns:a16="http://schemas.microsoft.com/office/drawing/2014/main" id="{A89914E7-B729-00DA-437A-8DBE6509EEA7}"/>
              </a:ext>
            </a:extLst>
          </p:cNvPr>
          <p:cNvSpPr txBox="1"/>
          <p:nvPr/>
        </p:nvSpPr>
        <p:spPr>
          <a:xfrm>
            <a:off x="548640" y="3873251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Rješavanjem jednog uskog grla otvara se sljedeće. </a:t>
            </a:r>
            <a:endParaRPr lang="hr-HR" sz="1600" b="1" dirty="0">
              <a:solidFill>
                <a:schemeClr val="bg1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Pitanje je jesmo li za njega spremni.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10E786C4-CA8E-D2BE-2F25-09D8D474E258}"/>
              </a:ext>
            </a:extLst>
          </p:cNvPr>
          <p:cNvSpPr txBox="1"/>
          <p:nvPr/>
        </p:nvSpPr>
        <p:spPr>
          <a:xfrm>
            <a:off x="548640" y="4459235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i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Izvor: HEP ODS, desetogodišnji plan razvoja distribucijske mreže 2027.</a:t>
            </a:r>
            <a:r>
              <a:rPr lang="hr-HR" sz="700" i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700" i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–</a:t>
            </a:r>
            <a:r>
              <a:rPr lang="hr-HR" sz="700" i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700" i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2036., u javnom savjetovanju od 30. rujna 2026.</a:t>
            </a:r>
            <a:endParaRPr lang="en-US" sz="7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238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A7547-B8DA-E053-9094-F8B75DA55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35A1E-A033-B0F6-7232-E1E6FCAD0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6791229" cy="572700"/>
          </a:xfrm>
        </p:spPr>
        <p:txBody>
          <a:bodyPr>
            <a:normAutofit fontScale="90000"/>
          </a:bodyPr>
          <a:lstStyle/>
          <a:p>
            <a:r>
              <a:rPr lang="en-US" b="0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Primjer</a:t>
            </a:r>
            <a:r>
              <a:rPr lang="en-US" b="0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: </a:t>
            </a:r>
            <a:r>
              <a:rPr lang="en-US" b="0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kad</a:t>
            </a:r>
            <a:r>
              <a:rPr lang="en-US" b="0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b="0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zaštita</a:t>
            </a:r>
            <a:r>
              <a:rPr lang="en-US" b="0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b="0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jedne</a:t>
            </a:r>
            <a:r>
              <a:rPr lang="en-US" b="0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b="0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grane</a:t>
            </a:r>
            <a:r>
              <a:rPr lang="en-US" b="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optereti</a:t>
            </a:r>
            <a:r>
              <a:rPr lang="en-US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drugu</a:t>
            </a:r>
            <a:r>
              <a:rPr lang="hr-HR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– GOES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4E2D5FB-6719-FFE0-F8CB-FFE606E39A33}"/>
              </a:ext>
            </a:extLst>
          </p:cNvPr>
          <p:cNvSpPr/>
          <p:nvPr/>
        </p:nvSpPr>
        <p:spPr>
          <a:xfrm>
            <a:off x="4428941" y="0"/>
            <a:ext cx="4946904" cy="4399799"/>
          </a:xfrm>
          <a:custGeom>
            <a:avLst/>
            <a:gdLst>
              <a:gd name="connsiteX0" fmla="*/ 406678 w 4946904"/>
              <a:gd name="connsiteY0" fmla="*/ 0 h 4399799"/>
              <a:gd name="connsiteX1" fmla="*/ 4946904 w 4946904"/>
              <a:gd name="connsiteY1" fmla="*/ 0 h 4399799"/>
              <a:gd name="connsiteX2" fmla="*/ 4946904 w 4946904"/>
              <a:gd name="connsiteY2" fmla="*/ 4399799 h 4399799"/>
              <a:gd name="connsiteX3" fmla="*/ 2337361 w 4946904"/>
              <a:gd name="connsiteY3" fmla="*/ 4399799 h 4399799"/>
              <a:gd name="connsiteX4" fmla="*/ 2297233 w 4946904"/>
              <a:gd name="connsiteY4" fmla="*/ 4395755 h 4399799"/>
              <a:gd name="connsiteX5" fmla="*/ 2269489 w 4946904"/>
              <a:gd name="connsiteY5" fmla="*/ 4396485 h 4399799"/>
              <a:gd name="connsiteX6" fmla="*/ 2216837 w 4946904"/>
              <a:gd name="connsiteY6" fmla="*/ 4387650 h 4399799"/>
              <a:gd name="connsiteX7" fmla="*/ 2180124 w 4946904"/>
              <a:gd name="connsiteY7" fmla="*/ 4383949 h 4399799"/>
              <a:gd name="connsiteX8" fmla="*/ 2162882 w 4946904"/>
              <a:gd name="connsiteY8" fmla="*/ 4378596 h 4399799"/>
              <a:gd name="connsiteX9" fmla="*/ 2121857 w 4946904"/>
              <a:gd name="connsiteY9" fmla="*/ 4371713 h 4399799"/>
              <a:gd name="connsiteX10" fmla="*/ 1648114 w 4946904"/>
              <a:gd name="connsiteY10" fmla="*/ 4008197 h 4399799"/>
              <a:gd name="connsiteX11" fmla="*/ 102715 w 4946904"/>
              <a:gd name="connsiteY11" fmla="*/ 1331489 h 4399799"/>
              <a:gd name="connsiteX12" fmla="*/ 3968 w 4946904"/>
              <a:gd name="connsiteY12" fmla="*/ 1037827 h 4399799"/>
              <a:gd name="connsiteX13" fmla="*/ 2615 w 4946904"/>
              <a:gd name="connsiteY13" fmla="*/ 986447 h 4399799"/>
              <a:gd name="connsiteX14" fmla="*/ 3 w 4946904"/>
              <a:gd name="connsiteY14" fmla="*/ 970873 h 4399799"/>
              <a:gd name="connsiteX15" fmla="*/ 1103 w 4946904"/>
              <a:gd name="connsiteY15" fmla="*/ 929015 h 4399799"/>
              <a:gd name="connsiteX16" fmla="*/ 0 w 4946904"/>
              <a:gd name="connsiteY16" fmla="*/ 887089 h 4399799"/>
              <a:gd name="connsiteX17" fmla="*/ 2619 w 4946904"/>
              <a:gd name="connsiteY17" fmla="*/ 871487 h 4399799"/>
              <a:gd name="connsiteX18" fmla="*/ 3970 w 4946904"/>
              <a:gd name="connsiteY18" fmla="*/ 820132 h 4399799"/>
              <a:gd name="connsiteX19" fmla="*/ 102718 w 4946904"/>
              <a:gd name="connsiteY19" fmla="*/ 526475 h 4399799"/>
              <a:gd name="connsiteX20" fmla="*/ 406678 w 4946904"/>
              <a:gd name="connsiteY20" fmla="*/ 0 h 439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946904" h="4399799">
                <a:moveTo>
                  <a:pt x="406678" y="0"/>
                </a:moveTo>
                <a:lnTo>
                  <a:pt x="4946904" y="0"/>
                </a:lnTo>
                <a:lnTo>
                  <a:pt x="4946904" y="4399799"/>
                </a:lnTo>
                <a:lnTo>
                  <a:pt x="2337361" y="4399799"/>
                </a:lnTo>
                <a:lnTo>
                  <a:pt x="2297233" y="4395755"/>
                </a:lnTo>
                <a:lnTo>
                  <a:pt x="2269489" y="4396485"/>
                </a:lnTo>
                <a:lnTo>
                  <a:pt x="2216837" y="4387650"/>
                </a:lnTo>
                <a:lnTo>
                  <a:pt x="2180124" y="4383949"/>
                </a:lnTo>
                <a:lnTo>
                  <a:pt x="2162882" y="4378596"/>
                </a:lnTo>
                <a:lnTo>
                  <a:pt x="2121857" y="4371713"/>
                </a:lnTo>
                <a:cubicBezTo>
                  <a:pt x="1928989" y="4320035"/>
                  <a:pt x="1755836" y="4194781"/>
                  <a:pt x="1648114" y="4008197"/>
                </a:cubicBezTo>
                <a:lnTo>
                  <a:pt x="102715" y="1331489"/>
                </a:lnTo>
                <a:cubicBezTo>
                  <a:pt x="48854" y="1238195"/>
                  <a:pt x="16449" y="1138407"/>
                  <a:pt x="3968" y="1037827"/>
                </a:cubicBezTo>
                <a:lnTo>
                  <a:pt x="2615" y="986447"/>
                </a:lnTo>
                <a:lnTo>
                  <a:pt x="3" y="970873"/>
                </a:lnTo>
                <a:lnTo>
                  <a:pt x="1103" y="929015"/>
                </a:lnTo>
                <a:lnTo>
                  <a:pt x="0" y="887089"/>
                </a:lnTo>
                <a:lnTo>
                  <a:pt x="2619" y="871487"/>
                </a:lnTo>
                <a:lnTo>
                  <a:pt x="3970" y="820132"/>
                </a:lnTo>
                <a:cubicBezTo>
                  <a:pt x="16450" y="719557"/>
                  <a:pt x="48854" y="619765"/>
                  <a:pt x="102718" y="526475"/>
                </a:cubicBezTo>
                <a:lnTo>
                  <a:pt x="406678" y="0"/>
                </a:lnTo>
                <a:close/>
              </a:path>
            </a:pathLst>
          </a:cu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7DF30BC-189E-4B60-01D9-C1BD43B635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85357" y="-236714"/>
            <a:ext cx="1584853" cy="92873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A4CB234-C8FC-1140-9B1C-56AEF4C0CF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6322" y="-236217"/>
            <a:ext cx="1547817" cy="985812"/>
          </a:xfrm>
          <a:prstGeom prst="rect">
            <a:avLst/>
          </a:prstGeom>
        </p:spPr>
      </p:pic>
      <p:sp>
        <p:nvSpPr>
          <p:cNvPr id="10" name="Freeform 3">
            <a:extLst>
              <a:ext uri="{FF2B5EF4-FFF2-40B4-BE49-F238E27FC236}">
                <a16:creationId xmlns:a16="http://schemas.microsoft.com/office/drawing/2014/main" id="{EA36E6E2-5C08-2914-62D1-E607DB608F3D}"/>
              </a:ext>
            </a:extLst>
          </p:cNvPr>
          <p:cNvSpPr/>
          <p:nvPr/>
        </p:nvSpPr>
        <p:spPr>
          <a:xfrm>
            <a:off x="835325" y="1756301"/>
            <a:ext cx="2307925" cy="2062083"/>
          </a:xfrm>
          <a:custGeom>
            <a:avLst/>
            <a:gdLst>
              <a:gd name="connsiteX0" fmla="*/ 1115423 w 3816646"/>
              <a:gd name="connsiteY0" fmla="*/ 0 h 3410089"/>
              <a:gd name="connsiteX1" fmla="*/ 1143304 w 3816646"/>
              <a:gd name="connsiteY1" fmla="*/ 734 h 3410089"/>
              <a:gd name="connsiteX2" fmla="*/ 1148780 w 3816646"/>
              <a:gd name="connsiteY2" fmla="*/ 182 h 3410089"/>
              <a:gd name="connsiteX3" fmla="*/ 2667864 w 3816646"/>
              <a:gd name="connsiteY3" fmla="*/ 182 h 3410089"/>
              <a:gd name="connsiteX4" fmla="*/ 2673341 w 3816646"/>
              <a:gd name="connsiteY4" fmla="*/ 734 h 3410089"/>
              <a:gd name="connsiteX5" fmla="*/ 2701224 w 3816646"/>
              <a:gd name="connsiteY5" fmla="*/ 0 h 3410089"/>
              <a:gd name="connsiteX6" fmla="*/ 3006621 w 3816646"/>
              <a:gd name="connsiteY6" fmla="*/ 190838 h 3410089"/>
              <a:gd name="connsiteX7" fmla="*/ 3766163 w 3816646"/>
              <a:gd name="connsiteY7" fmla="*/ 1506404 h 3410089"/>
              <a:gd name="connsiteX8" fmla="*/ 3814696 w 3816646"/>
              <a:gd name="connsiteY8" fmla="*/ 1650733 h 3410089"/>
              <a:gd name="connsiteX9" fmla="*/ 3815361 w 3816646"/>
              <a:gd name="connsiteY9" fmla="*/ 1675987 h 3410089"/>
              <a:gd name="connsiteX10" fmla="*/ 3816645 w 3816646"/>
              <a:gd name="connsiteY10" fmla="*/ 1683641 h 3410089"/>
              <a:gd name="connsiteX11" fmla="*/ 3816104 w 3816646"/>
              <a:gd name="connsiteY11" fmla="*/ 1704211 h 3410089"/>
              <a:gd name="connsiteX12" fmla="*/ 3816646 w 3816646"/>
              <a:gd name="connsiteY12" fmla="*/ 1724820 h 3410089"/>
              <a:gd name="connsiteX13" fmla="*/ 3815359 w 3816646"/>
              <a:gd name="connsiteY13" fmla="*/ 1732488 h 3410089"/>
              <a:gd name="connsiteX14" fmla="*/ 3814695 w 3816646"/>
              <a:gd name="connsiteY14" fmla="*/ 1757727 h 3410089"/>
              <a:gd name="connsiteX15" fmla="*/ 3766162 w 3816646"/>
              <a:gd name="connsiteY15" fmla="*/ 1902057 h 3410089"/>
              <a:gd name="connsiteX16" fmla="*/ 3006620 w 3816646"/>
              <a:gd name="connsiteY16" fmla="*/ 3217622 h 3410089"/>
              <a:gd name="connsiteX17" fmla="*/ 2773782 w 3816646"/>
              <a:gd name="connsiteY17" fmla="*/ 3396285 h 3410089"/>
              <a:gd name="connsiteX18" fmla="*/ 2753618 w 3816646"/>
              <a:gd name="connsiteY18" fmla="*/ 3399669 h 3410089"/>
              <a:gd name="connsiteX19" fmla="*/ 2745144 w 3816646"/>
              <a:gd name="connsiteY19" fmla="*/ 3402299 h 3410089"/>
              <a:gd name="connsiteX20" fmla="*/ 2727103 w 3816646"/>
              <a:gd name="connsiteY20" fmla="*/ 3404117 h 3410089"/>
              <a:gd name="connsiteX21" fmla="*/ 2701223 w 3816646"/>
              <a:gd name="connsiteY21" fmla="*/ 3408460 h 3410089"/>
              <a:gd name="connsiteX22" fmla="*/ 2687586 w 3816646"/>
              <a:gd name="connsiteY22" fmla="*/ 3408101 h 3410089"/>
              <a:gd name="connsiteX23" fmla="*/ 2667864 w 3816646"/>
              <a:gd name="connsiteY23" fmla="*/ 3410089 h 3410089"/>
              <a:gd name="connsiteX24" fmla="*/ 1148780 w 3816646"/>
              <a:gd name="connsiteY24" fmla="*/ 3410089 h 3410089"/>
              <a:gd name="connsiteX25" fmla="*/ 1129058 w 3816646"/>
              <a:gd name="connsiteY25" fmla="*/ 3408101 h 3410089"/>
              <a:gd name="connsiteX26" fmla="*/ 1115422 w 3816646"/>
              <a:gd name="connsiteY26" fmla="*/ 3408460 h 3410089"/>
              <a:gd name="connsiteX27" fmla="*/ 1089544 w 3816646"/>
              <a:gd name="connsiteY27" fmla="*/ 3404118 h 3410089"/>
              <a:gd name="connsiteX28" fmla="*/ 1071500 w 3816646"/>
              <a:gd name="connsiteY28" fmla="*/ 3402299 h 3410089"/>
              <a:gd name="connsiteX29" fmla="*/ 1063026 w 3816646"/>
              <a:gd name="connsiteY29" fmla="*/ 3399668 h 3410089"/>
              <a:gd name="connsiteX30" fmla="*/ 1042863 w 3816646"/>
              <a:gd name="connsiteY30" fmla="*/ 3396285 h 3410089"/>
              <a:gd name="connsiteX31" fmla="*/ 810025 w 3816646"/>
              <a:gd name="connsiteY31" fmla="*/ 3217622 h 3410089"/>
              <a:gd name="connsiteX32" fmla="*/ 50483 w 3816646"/>
              <a:gd name="connsiteY32" fmla="*/ 1902057 h 3410089"/>
              <a:gd name="connsiteX33" fmla="*/ 1950 w 3816646"/>
              <a:gd name="connsiteY33" fmla="*/ 1757727 h 3410089"/>
              <a:gd name="connsiteX34" fmla="*/ 1285 w 3816646"/>
              <a:gd name="connsiteY34" fmla="*/ 1732474 h 3410089"/>
              <a:gd name="connsiteX35" fmla="*/ 1 w 3816646"/>
              <a:gd name="connsiteY35" fmla="*/ 1724820 h 3410089"/>
              <a:gd name="connsiteX36" fmla="*/ 542 w 3816646"/>
              <a:gd name="connsiteY36" fmla="*/ 1704247 h 3410089"/>
              <a:gd name="connsiteX37" fmla="*/ 0 w 3816646"/>
              <a:gd name="connsiteY37" fmla="*/ 1683641 h 3410089"/>
              <a:gd name="connsiteX38" fmla="*/ 1287 w 3816646"/>
              <a:gd name="connsiteY38" fmla="*/ 1675973 h 3410089"/>
              <a:gd name="connsiteX39" fmla="*/ 1951 w 3816646"/>
              <a:gd name="connsiteY39" fmla="*/ 1650733 h 3410089"/>
              <a:gd name="connsiteX40" fmla="*/ 50484 w 3816646"/>
              <a:gd name="connsiteY40" fmla="*/ 1506404 h 3410089"/>
              <a:gd name="connsiteX41" fmla="*/ 810026 w 3816646"/>
              <a:gd name="connsiteY41" fmla="*/ 190838 h 3410089"/>
              <a:gd name="connsiteX42" fmla="*/ 1115423 w 3816646"/>
              <a:gd name="connsiteY42" fmla="*/ 0 h 341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816646" h="3410089">
                <a:moveTo>
                  <a:pt x="1115423" y="0"/>
                </a:moveTo>
                <a:lnTo>
                  <a:pt x="1143304" y="734"/>
                </a:lnTo>
                <a:lnTo>
                  <a:pt x="1148780" y="182"/>
                </a:lnTo>
                <a:lnTo>
                  <a:pt x="2667864" y="182"/>
                </a:lnTo>
                <a:lnTo>
                  <a:pt x="2673341" y="734"/>
                </a:lnTo>
                <a:lnTo>
                  <a:pt x="2701224" y="0"/>
                </a:lnTo>
                <a:cubicBezTo>
                  <a:pt x="2824014" y="8678"/>
                  <a:pt x="2940441" y="76210"/>
                  <a:pt x="3006621" y="190838"/>
                </a:cubicBezTo>
                <a:lnTo>
                  <a:pt x="3766163" y="1506404"/>
                </a:lnTo>
                <a:cubicBezTo>
                  <a:pt x="3792636" y="1552255"/>
                  <a:pt x="3808562" y="1601301"/>
                  <a:pt x="3814696" y="1650733"/>
                </a:cubicBezTo>
                <a:lnTo>
                  <a:pt x="3815361" y="1675987"/>
                </a:lnTo>
                <a:lnTo>
                  <a:pt x="3816645" y="1683641"/>
                </a:lnTo>
                <a:lnTo>
                  <a:pt x="3816104" y="1704211"/>
                </a:lnTo>
                <a:lnTo>
                  <a:pt x="3816646" y="1724820"/>
                </a:lnTo>
                <a:lnTo>
                  <a:pt x="3815359" y="1732488"/>
                </a:lnTo>
                <a:lnTo>
                  <a:pt x="3814695" y="1757727"/>
                </a:lnTo>
                <a:cubicBezTo>
                  <a:pt x="3808561" y="1807160"/>
                  <a:pt x="3792635" y="1856205"/>
                  <a:pt x="3766162" y="1902057"/>
                </a:cubicBezTo>
                <a:lnTo>
                  <a:pt x="3006620" y="3217622"/>
                </a:lnTo>
                <a:cubicBezTo>
                  <a:pt x="2953676" y="3309325"/>
                  <a:pt x="2868574" y="3370886"/>
                  <a:pt x="2773782" y="3396285"/>
                </a:cubicBezTo>
                <a:lnTo>
                  <a:pt x="2753618" y="3399669"/>
                </a:lnTo>
                <a:lnTo>
                  <a:pt x="2745144" y="3402299"/>
                </a:lnTo>
                <a:lnTo>
                  <a:pt x="2727103" y="3404117"/>
                </a:lnTo>
                <a:lnTo>
                  <a:pt x="2701223" y="3408460"/>
                </a:lnTo>
                <a:lnTo>
                  <a:pt x="2687586" y="3408101"/>
                </a:lnTo>
                <a:lnTo>
                  <a:pt x="2667864" y="3410089"/>
                </a:lnTo>
                <a:lnTo>
                  <a:pt x="1148780" y="3410089"/>
                </a:lnTo>
                <a:lnTo>
                  <a:pt x="1129058" y="3408101"/>
                </a:lnTo>
                <a:lnTo>
                  <a:pt x="1115422" y="3408460"/>
                </a:lnTo>
                <a:lnTo>
                  <a:pt x="1089544" y="3404118"/>
                </a:lnTo>
                <a:lnTo>
                  <a:pt x="1071500" y="3402299"/>
                </a:lnTo>
                <a:lnTo>
                  <a:pt x="1063026" y="3399668"/>
                </a:lnTo>
                <a:lnTo>
                  <a:pt x="1042863" y="3396285"/>
                </a:lnTo>
                <a:cubicBezTo>
                  <a:pt x="948071" y="3370886"/>
                  <a:pt x="862969" y="3309325"/>
                  <a:pt x="810025" y="3217622"/>
                </a:cubicBezTo>
                <a:lnTo>
                  <a:pt x="50483" y="1902057"/>
                </a:lnTo>
                <a:cubicBezTo>
                  <a:pt x="24011" y="1856205"/>
                  <a:pt x="8084" y="1807160"/>
                  <a:pt x="1950" y="1757727"/>
                </a:cubicBezTo>
                <a:lnTo>
                  <a:pt x="1285" y="1732474"/>
                </a:lnTo>
                <a:lnTo>
                  <a:pt x="1" y="1724820"/>
                </a:lnTo>
                <a:lnTo>
                  <a:pt x="542" y="1704247"/>
                </a:lnTo>
                <a:lnTo>
                  <a:pt x="0" y="1683641"/>
                </a:lnTo>
                <a:lnTo>
                  <a:pt x="1287" y="1675973"/>
                </a:lnTo>
                <a:lnTo>
                  <a:pt x="1951" y="1650733"/>
                </a:lnTo>
                <a:cubicBezTo>
                  <a:pt x="8085" y="1601301"/>
                  <a:pt x="24011" y="1552255"/>
                  <a:pt x="50484" y="1506404"/>
                </a:cubicBezTo>
                <a:lnTo>
                  <a:pt x="810026" y="190838"/>
                </a:lnTo>
                <a:cubicBezTo>
                  <a:pt x="876206" y="76210"/>
                  <a:pt x="992633" y="8678"/>
                  <a:pt x="1115423" y="0"/>
                </a:cubicBezTo>
                <a:close/>
              </a:path>
            </a:pathLst>
          </a:custGeom>
          <a:solidFill>
            <a:srgbClr val="0F9ED5">
              <a:alpha val="30196"/>
            </a:srgbClr>
          </a:solidFill>
          <a:ln w="190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DE4D6192-5BFB-214D-4C5D-94B1766D9489}"/>
              </a:ext>
            </a:extLst>
          </p:cNvPr>
          <p:cNvSpPr/>
          <p:nvPr/>
        </p:nvSpPr>
        <p:spPr>
          <a:xfrm>
            <a:off x="3480553" y="1756301"/>
            <a:ext cx="2307925" cy="2062083"/>
          </a:xfrm>
          <a:custGeom>
            <a:avLst/>
            <a:gdLst>
              <a:gd name="connsiteX0" fmla="*/ 1115423 w 3816646"/>
              <a:gd name="connsiteY0" fmla="*/ 0 h 3410089"/>
              <a:gd name="connsiteX1" fmla="*/ 1143304 w 3816646"/>
              <a:gd name="connsiteY1" fmla="*/ 734 h 3410089"/>
              <a:gd name="connsiteX2" fmla="*/ 1148780 w 3816646"/>
              <a:gd name="connsiteY2" fmla="*/ 182 h 3410089"/>
              <a:gd name="connsiteX3" fmla="*/ 2667864 w 3816646"/>
              <a:gd name="connsiteY3" fmla="*/ 182 h 3410089"/>
              <a:gd name="connsiteX4" fmla="*/ 2673341 w 3816646"/>
              <a:gd name="connsiteY4" fmla="*/ 734 h 3410089"/>
              <a:gd name="connsiteX5" fmla="*/ 2701224 w 3816646"/>
              <a:gd name="connsiteY5" fmla="*/ 0 h 3410089"/>
              <a:gd name="connsiteX6" fmla="*/ 3006621 w 3816646"/>
              <a:gd name="connsiteY6" fmla="*/ 190838 h 3410089"/>
              <a:gd name="connsiteX7" fmla="*/ 3766163 w 3816646"/>
              <a:gd name="connsiteY7" fmla="*/ 1506404 h 3410089"/>
              <a:gd name="connsiteX8" fmla="*/ 3814696 w 3816646"/>
              <a:gd name="connsiteY8" fmla="*/ 1650733 h 3410089"/>
              <a:gd name="connsiteX9" fmla="*/ 3815361 w 3816646"/>
              <a:gd name="connsiteY9" fmla="*/ 1675987 h 3410089"/>
              <a:gd name="connsiteX10" fmla="*/ 3816645 w 3816646"/>
              <a:gd name="connsiteY10" fmla="*/ 1683641 h 3410089"/>
              <a:gd name="connsiteX11" fmla="*/ 3816104 w 3816646"/>
              <a:gd name="connsiteY11" fmla="*/ 1704211 h 3410089"/>
              <a:gd name="connsiteX12" fmla="*/ 3816646 w 3816646"/>
              <a:gd name="connsiteY12" fmla="*/ 1724820 h 3410089"/>
              <a:gd name="connsiteX13" fmla="*/ 3815359 w 3816646"/>
              <a:gd name="connsiteY13" fmla="*/ 1732488 h 3410089"/>
              <a:gd name="connsiteX14" fmla="*/ 3814695 w 3816646"/>
              <a:gd name="connsiteY14" fmla="*/ 1757727 h 3410089"/>
              <a:gd name="connsiteX15" fmla="*/ 3766162 w 3816646"/>
              <a:gd name="connsiteY15" fmla="*/ 1902057 h 3410089"/>
              <a:gd name="connsiteX16" fmla="*/ 3006620 w 3816646"/>
              <a:gd name="connsiteY16" fmla="*/ 3217622 h 3410089"/>
              <a:gd name="connsiteX17" fmla="*/ 2773782 w 3816646"/>
              <a:gd name="connsiteY17" fmla="*/ 3396285 h 3410089"/>
              <a:gd name="connsiteX18" fmla="*/ 2753618 w 3816646"/>
              <a:gd name="connsiteY18" fmla="*/ 3399669 h 3410089"/>
              <a:gd name="connsiteX19" fmla="*/ 2745144 w 3816646"/>
              <a:gd name="connsiteY19" fmla="*/ 3402299 h 3410089"/>
              <a:gd name="connsiteX20" fmla="*/ 2727103 w 3816646"/>
              <a:gd name="connsiteY20" fmla="*/ 3404117 h 3410089"/>
              <a:gd name="connsiteX21" fmla="*/ 2701223 w 3816646"/>
              <a:gd name="connsiteY21" fmla="*/ 3408460 h 3410089"/>
              <a:gd name="connsiteX22" fmla="*/ 2687586 w 3816646"/>
              <a:gd name="connsiteY22" fmla="*/ 3408101 h 3410089"/>
              <a:gd name="connsiteX23" fmla="*/ 2667864 w 3816646"/>
              <a:gd name="connsiteY23" fmla="*/ 3410089 h 3410089"/>
              <a:gd name="connsiteX24" fmla="*/ 1148780 w 3816646"/>
              <a:gd name="connsiteY24" fmla="*/ 3410089 h 3410089"/>
              <a:gd name="connsiteX25" fmla="*/ 1129058 w 3816646"/>
              <a:gd name="connsiteY25" fmla="*/ 3408101 h 3410089"/>
              <a:gd name="connsiteX26" fmla="*/ 1115422 w 3816646"/>
              <a:gd name="connsiteY26" fmla="*/ 3408460 h 3410089"/>
              <a:gd name="connsiteX27" fmla="*/ 1089544 w 3816646"/>
              <a:gd name="connsiteY27" fmla="*/ 3404118 h 3410089"/>
              <a:gd name="connsiteX28" fmla="*/ 1071500 w 3816646"/>
              <a:gd name="connsiteY28" fmla="*/ 3402299 h 3410089"/>
              <a:gd name="connsiteX29" fmla="*/ 1063026 w 3816646"/>
              <a:gd name="connsiteY29" fmla="*/ 3399668 h 3410089"/>
              <a:gd name="connsiteX30" fmla="*/ 1042863 w 3816646"/>
              <a:gd name="connsiteY30" fmla="*/ 3396285 h 3410089"/>
              <a:gd name="connsiteX31" fmla="*/ 810025 w 3816646"/>
              <a:gd name="connsiteY31" fmla="*/ 3217622 h 3410089"/>
              <a:gd name="connsiteX32" fmla="*/ 50483 w 3816646"/>
              <a:gd name="connsiteY32" fmla="*/ 1902057 h 3410089"/>
              <a:gd name="connsiteX33" fmla="*/ 1950 w 3816646"/>
              <a:gd name="connsiteY33" fmla="*/ 1757727 h 3410089"/>
              <a:gd name="connsiteX34" fmla="*/ 1285 w 3816646"/>
              <a:gd name="connsiteY34" fmla="*/ 1732474 h 3410089"/>
              <a:gd name="connsiteX35" fmla="*/ 1 w 3816646"/>
              <a:gd name="connsiteY35" fmla="*/ 1724820 h 3410089"/>
              <a:gd name="connsiteX36" fmla="*/ 542 w 3816646"/>
              <a:gd name="connsiteY36" fmla="*/ 1704247 h 3410089"/>
              <a:gd name="connsiteX37" fmla="*/ 0 w 3816646"/>
              <a:gd name="connsiteY37" fmla="*/ 1683641 h 3410089"/>
              <a:gd name="connsiteX38" fmla="*/ 1287 w 3816646"/>
              <a:gd name="connsiteY38" fmla="*/ 1675973 h 3410089"/>
              <a:gd name="connsiteX39" fmla="*/ 1951 w 3816646"/>
              <a:gd name="connsiteY39" fmla="*/ 1650733 h 3410089"/>
              <a:gd name="connsiteX40" fmla="*/ 50484 w 3816646"/>
              <a:gd name="connsiteY40" fmla="*/ 1506404 h 3410089"/>
              <a:gd name="connsiteX41" fmla="*/ 810026 w 3816646"/>
              <a:gd name="connsiteY41" fmla="*/ 190838 h 3410089"/>
              <a:gd name="connsiteX42" fmla="*/ 1115423 w 3816646"/>
              <a:gd name="connsiteY42" fmla="*/ 0 h 341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816646" h="3410089">
                <a:moveTo>
                  <a:pt x="1115423" y="0"/>
                </a:moveTo>
                <a:lnTo>
                  <a:pt x="1143304" y="734"/>
                </a:lnTo>
                <a:lnTo>
                  <a:pt x="1148780" y="182"/>
                </a:lnTo>
                <a:lnTo>
                  <a:pt x="2667864" y="182"/>
                </a:lnTo>
                <a:lnTo>
                  <a:pt x="2673341" y="734"/>
                </a:lnTo>
                <a:lnTo>
                  <a:pt x="2701224" y="0"/>
                </a:lnTo>
                <a:cubicBezTo>
                  <a:pt x="2824014" y="8678"/>
                  <a:pt x="2940441" y="76210"/>
                  <a:pt x="3006621" y="190838"/>
                </a:cubicBezTo>
                <a:lnTo>
                  <a:pt x="3766163" y="1506404"/>
                </a:lnTo>
                <a:cubicBezTo>
                  <a:pt x="3792636" y="1552255"/>
                  <a:pt x="3808562" y="1601301"/>
                  <a:pt x="3814696" y="1650733"/>
                </a:cubicBezTo>
                <a:lnTo>
                  <a:pt x="3815361" y="1675987"/>
                </a:lnTo>
                <a:lnTo>
                  <a:pt x="3816645" y="1683641"/>
                </a:lnTo>
                <a:lnTo>
                  <a:pt x="3816104" y="1704211"/>
                </a:lnTo>
                <a:lnTo>
                  <a:pt x="3816646" y="1724820"/>
                </a:lnTo>
                <a:lnTo>
                  <a:pt x="3815359" y="1732488"/>
                </a:lnTo>
                <a:lnTo>
                  <a:pt x="3814695" y="1757727"/>
                </a:lnTo>
                <a:cubicBezTo>
                  <a:pt x="3808561" y="1807160"/>
                  <a:pt x="3792635" y="1856205"/>
                  <a:pt x="3766162" y="1902057"/>
                </a:cubicBezTo>
                <a:lnTo>
                  <a:pt x="3006620" y="3217622"/>
                </a:lnTo>
                <a:cubicBezTo>
                  <a:pt x="2953676" y="3309325"/>
                  <a:pt x="2868574" y="3370886"/>
                  <a:pt x="2773782" y="3396285"/>
                </a:cubicBezTo>
                <a:lnTo>
                  <a:pt x="2753618" y="3399669"/>
                </a:lnTo>
                <a:lnTo>
                  <a:pt x="2745144" y="3402299"/>
                </a:lnTo>
                <a:lnTo>
                  <a:pt x="2727103" y="3404117"/>
                </a:lnTo>
                <a:lnTo>
                  <a:pt x="2701223" y="3408460"/>
                </a:lnTo>
                <a:lnTo>
                  <a:pt x="2687586" y="3408101"/>
                </a:lnTo>
                <a:lnTo>
                  <a:pt x="2667864" y="3410089"/>
                </a:lnTo>
                <a:lnTo>
                  <a:pt x="1148780" y="3410089"/>
                </a:lnTo>
                <a:lnTo>
                  <a:pt x="1129058" y="3408101"/>
                </a:lnTo>
                <a:lnTo>
                  <a:pt x="1115422" y="3408460"/>
                </a:lnTo>
                <a:lnTo>
                  <a:pt x="1089544" y="3404118"/>
                </a:lnTo>
                <a:lnTo>
                  <a:pt x="1071500" y="3402299"/>
                </a:lnTo>
                <a:lnTo>
                  <a:pt x="1063026" y="3399668"/>
                </a:lnTo>
                <a:lnTo>
                  <a:pt x="1042863" y="3396285"/>
                </a:lnTo>
                <a:cubicBezTo>
                  <a:pt x="948071" y="3370886"/>
                  <a:pt x="862969" y="3309325"/>
                  <a:pt x="810025" y="3217622"/>
                </a:cubicBezTo>
                <a:lnTo>
                  <a:pt x="50483" y="1902057"/>
                </a:lnTo>
                <a:cubicBezTo>
                  <a:pt x="24011" y="1856205"/>
                  <a:pt x="8084" y="1807160"/>
                  <a:pt x="1950" y="1757727"/>
                </a:cubicBezTo>
                <a:lnTo>
                  <a:pt x="1285" y="1732474"/>
                </a:lnTo>
                <a:lnTo>
                  <a:pt x="1" y="1724820"/>
                </a:lnTo>
                <a:lnTo>
                  <a:pt x="542" y="1704247"/>
                </a:lnTo>
                <a:lnTo>
                  <a:pt x="0" y="1683641"/>
                </a:lnTo>
                <a:lnTo>
                  <a:pt x="1287" y="1675973"/>
                </a:lnTo>
                <a:lnTo>
                  <a:pt x="1951" y="1650733"/>
                </a:lnTo>
                <a:cubicBezTo>
                  <a:pt x="8085" y="1601301"/>
                  <a:pt x="24011" y="1552255"/>
                  <a:pt x="50484" y="1506404"/>
                </a:cubicBezTo>
                <a:lnTo>
                  <a:pt x="810026" y="190838"/>
                </a:lnTo>
                <a:cubicBezTo>
                  <a:pt x="876206" y="76210"/>
                  <a:pt x="992633" y="8678"/>
                  <a:pt x="1115423" y="0"/>
                </a:cubicBezTo>
                <a:close/>
              </a:path>
            </a:pathLst>
          </a:custGeom>
          <a:solidFill>
            <a:srgbClr val="0F9ED5">
              <a:alpha val="30196"/>
            </a:srgbClr>
          </a:solidFill>
          <a:ln w="190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R" sz="1800" dirty="0">
              <a:solidFill>
                <a:schemeClr val="accent4"/>
              </a:solidFill>
            </a:endParaRPr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61A254E5-3D19-887A-516D-45CFFE56249C}"/>
              </a:ext>
            </a:extLst>
          </p:cNvPr>
          <p:cNvSpPr/>
          <p:nvPr/>
        </p:nvSpPr>
        <p:spPr>
          <a:xfrm>
            <a:off x="6093124" y="1756301"/>
            <a:ext cx="2307925" cy="2062083"/>
          </a:xfrm>
          <a:custGeom>
            <a:avLst/>
            <a:gdLst>
              <a:gd name="connsiteX0" fmla="*/ 1115423 w 3816646"/>
              <a:gd name="connsiteY0" fmla="*/ 0 h 3410089"/>
              <a:gd name="connsiteX1" fmla="*/ 1143304 w 3816646"/>
              <a:gd name="connsiteY1" fmla="*/ 734 h 3410089"/>
              <a:gd name="connsiteX2" fmla="*/ 1148780 w 3816646"/>
              <a:gd name="connsiteY2" fmla="*/ 182 h 3410089"/>
              <a:gd name="connsiteX3" fmla="*/ 2667864 w 3816646"/>
              <a:gd name="connsiteY3" fmla="*/ 182 h 3410089"/>
              <a:gd name="connsiteX4" fmla="*/ 2673341 w 3816646"/>
              <a:gd name="connsiteY4" fmla="*/ 734 h 3410089"/>
              <a:gd name="connsiteX5" fmla="*/ 2701224 w 3816646"/>
              <a:gd name="connsiteY5" fmla="*/ 0 h 3410089"/>
              <a:gd name="connsiteX6" fmla="*/ 3006621 w 3816646"/>
              <a:gd name="connsiteY6" fmla="*/ 190838 h 3410089"/>
              <a:gd name="connsiteX7" fmla="*/ 3766163 w 3816646"/>
              <a:gd name="connsiteY7" fmla="*/ 1506404 h 3410089"/>
              <a:gd name="connsiteX8" fmla="*/ 3814696 w 3816646"/>
              <a:gd name="connsiteY8" fmla="*/ 1650733 h 3410089"/>
              <a:gd name="connsiteX9" fmla="*/ 3815361 w 3816646"/>
              <a:gd name="connsiteY9" fmla="*/ 1675987 h 3410089"/>
              <a:gd name="connsiteX10" fmla="*/ 3816645 w 3816646"/>
              <a:gd name="connsiteY10" fmla="*/ 1683641 h 3410089"/>
              <a:gd name="connsiteX11" fmla="*/ 3816104 w 3816646"/>
              <a:gd name="connsiteY11" fmla="*/ 1704211 h 3410089"/>
              <a:gd name="connsiteX12" fmla="*/ 3816646 w 3816646"/>
              <a:gd name="connsiteY12" fmla="*/ 1724820 h 3410089"/>
              <a:gd name="connsiteX13" fmla="*/ 3815359 w 3816646"/>
              <a:gd name="connsiteY13" fmla="*/ 1732488 h 3410089"/>
              <a:gd name="connsiteX14" fmla="*/ 3814695 w 3816646"/>
              <a:gd name="connsiteY14" fmla="*/ 1757727 h 3410089"/>
              <a:gd name="connsiteX15" fmla="*/ 3766162 w 3816646"/>
              <a:gd name="connsiteY15" fmla="*/ 1902057 h 3410089"/>
              <a:gd name="connsiteX16" fmla="*/ 3006620 w 3816646"/>
              <a:gd name="connsiteY16" fmla="*/ 3217622 h 3410089"/>
              <a:gd name="connsiteX17" fmla="*/ 2773782 w 3816646"/>
              <a:gd name="connsiteY17" fmla="*/ 3396285 h 3410089"/>
              <a:gd name="connsiteX18" fmla="*/ 2753618 w 3816646"/>
              <a:gd name="connsiteY18" fmla="*/ 3399669 h 3410089"/>
              <a:gd name="connsiteX19" fmla="*/ 2745144 w 3816646"/>
              <a:gd name="connsiteY19" fmla="*/ 3402299 h 3410089"/>
              <a:gd name="connsiteX20" fmla="*/ 2727103 w 3816646"/>
              <a:gd name="connsiteY20" fmla="*/ 3404117 h 3410089"/>
              <a:gd name="connsiteX21" fmla="*/ 2701223 w 3816646"/>
              <a:gd name="connsiteY21" fmla="*/ 3408460 h 3410089"/>
              <a:gd name="connsiteX22" fmla="*/ 2687586 w 3816646"/>
              <a:gd name="connsiteY22" fmla="*/ 3408101 h 3410089"/>
              <a:gd name="connsiteX23" fmla="*/ 2667864 w 3816646"/>
              <a:gd name="connsiteY23" fmla="*/ 3410089 h 3410089"/>
              <a:gd name="connsiteX24" fmla="*/ 1148780 w 3816646"/>
              <a:gd name="connsiteY24" fmla="*/ 3410089 h 3410089"/>
              <a:gd name="connsiteX25" fmla="*/ 1129058 w 3816646"/>
              <a:gd name="connsiteY25" fmla="*/ 3408101 h 3410089"/>
              <a:gd name="connsiteX26" fmla="*/ 1115422 w 3816646"/>
              <a:gd name="connsiteY26" fmla="*/ 3408460 h 3410089"/>
              <a:gd name="connsiteX27" fmla="*/ 1089544 w 3816646"/>
              <a:gd name="connsiteY27" fmla="*/ 3404118 h 3410089"/>
              <a:gd name="connsiteX28" fmla="*/ 1071500 w 3816646"/>
              <a:gd name="connsiteY28" fmla="*/ 3402299 h 3410089"/>
              <a:gd name="connsiteX29" fmla="*/ 1063026 w 3816646"/>
              <a:gd name="connsiteY29" fmla="*/ 3399668 h 3410089"/>
              <a:gd name="connsiteX30" fmla="*/ 1042863 w 3816646"/>
              <a:gd name="connsiteY30" fmla="*/ 3396285 h 3410089"/>
              <a:gd name="connsiteX31" fmla="*/ 810025 w 3816646"/>
              <a:gd name="connsiteY31" fmla="*/ 3217622 h 3410089"/>
              <a:gd name="connsiteX32" fmla="*/ 50483 w 3816646"/>
              <a:gd name="connsiteY32" fmla="*/ 1902057 h 3410089"/>
              <a:gd name="connsiteX33" fmla="*/ 1950 w 3816646"/>
              <a:gd name="connsiteY33" fmla="*/ 1757727 h 3410089"/>
              <a:gd name="connsiteX34" fmla="*/ 1285 w 3816646"/>
              <a:gd name="connsiteY34" fmla="*/ 1732474 h 3410089"/>
              <a:gd name="connsiteX35" fmla="*/ 1 w 3816646"/>
              <a:gd name="connsiteY35" fmla="*/ 1724820 h 3410089"/>
              <a:gd name="connsiteX36" fmla="*/ 542 w 3816646"/>
              <a:gd name="connsiteY36" fmla="*/ 1704247 h 3410089"/>
              <a:gd name="connsiteX37" fmla="*/ 0 w 3816646"/>
              <a:gd name="connsiteY37" fmla="*/ 1683641 h 3410089"/>
              <a:gd name="connsiteX38" fmla="*/ 1287 w 3816646"/>
              <a:gd name="connsiteY38" fmla="*/ 1675973 h 3410089"/>
              <a:gd name="connsiteX39" fmla="*/ 1951 w 3816646"/>
              <a:gd name="connsiteY39" fmla="*/ 1650733 h 3410089"/>
              <a:gd name="connsiteX40" fmla="*/ 50484 w 3816646"/>
              <a:gd name="connsiteY40" fmla="*/ 1506404 h 3410089"/>
              <a:gd name="connsiteX41" fmla="*/ 810026 w 3816646"/>
              <a:gd name="connsiteY41" fmla="*/ 190838 h 3410089"/>
              <a:gd name="connsiteX42" fmla="*/ 1115423 w 3816646"/>
              <a:gd name="connsiteY42" fmla="*/ 0 h 341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816646" h="3410089">
                <a:moveTo>
                  <a:pt x="1115423" y="0"/>
                </a:moveTo>
                <a:lnTo>
                  <a:pt x="1143304" y="734"/>
                </a:lnTo>
                <a:lnTo>
                  <a:pt x="1148780" y="182"/>
                </a:lnTo>
                <a:lnTo>
                  <a:pt x="2667864" y="182"/>
                </a:lnTo>
                <a:lnTo>
                  <a:pt x="2673341" y="734"/>
                </a:lnTo>
                <a:lnTo>
                  <a:pt x="2701224" y="0"/>
                </a:lnTo>
                <a:cubicBezTo>
                  <a:pt x="2824014" y="8678"/>
                  <a:pt x="2940441" y="76210"/>
                  <a:pt x="3006621" y="190838"/>
                </a:cubicBezTo>
                <a:lnTo>
                  <a:pt x="3766163" y="1506404"/>
                </a:lnTo>
                <a:cubicBezTo>
                  <a:pt x="3792636" y="1552255"/>
                  <a:pt x="3808562" y="1601301"/>
                  <a:pt x="3814696" y="1650733"/>
                </a:cubicBezTo>
                <a:lnTo>
                  <a:pt x="3815361" y="1675987"/>
                </a:lnTo>
                <a:lnTo>
                  <a:pt x="3816645" y="1683641"/>
                </a:lnTo>
                <a:lnTo>
                  <a:pt x="3816104" y="1704211"/>
                </a:lnTo>
                <a:lnTo>
                  <a:pt x="3816646" y="1724820"/>
                </a:lnTo>
                <a:lnTo>
                  <a:pt x="3815359" y="1732488"/>
                </a:lnTo>
                <a:lnTo>
                  <a:pt x="3814695" y="1757727"/>
                </a:lnTo>
                <a:cubicBezTo>
                  <a:pt x="3808561" y="1807160"/>
                  <a:pt x="3792635" y="1856205"/>
                  <a:pt x="3766162" y="1902057"/>
                </a:cubicBezTo>
                <a:lnTo>
                  <a:pt x="3006620" y="3217622"/>
                </a:lnTo>
                <a:cubicBezTo>
                  <a:pt x="2953676" y="3309325"/>
                  <a:pt x="2868574" y="3370886"/>
                  <a:pt x="2773782" y="3396285"/>
                </a:cubicBezTo>
                <a:lnTo>
                  <a:pt x="2753618" y="3399669"/>
                </a:lnTo>
                <a:lnTo>
                  <a:pt x="2745144" y="3402299"/>
                </a:lnTo>
                <a:lnTo>
                  <a:pt x="2727103" y="3404117"/>
                </a:lnTo>
                <a:lnTo>
                  <a:pt x="2701223" y="3408460"/>
                </a:lnTo>
                <a:lnTo>
                  <a:pt x="2687586" y="3408101"/>
                </a:lnTo>
                <a:lnTo>
                  <a:pt x="2667864" y="3410089"/>
                </a:lnTo>
                <a:lnTo>
                  <a:pt x="1148780" y="3410089"/>
                </a:lnTo>
                <a:lnTo>
                  <a:pt x="1129058" y="3408101"/>
                </a:lnTo>
                <a:lnTo>
                  <a:pt x="1115422" y="3408460"/>
                </a:lnTo>
                <a:lnTo>
                  <a:pt x="1089544" y="3404118"/>
                </a:lnTo>
                <a:lnTo>
                  <a:pt x="1071500" y="3402299"/>
                </a:lnTo>
                <a:lnTo>
                  <a:pt x="1063026" y="3399668"/>
                </a:lnTo>
                <a:lnTo>
                  <a:pt x="1042863" y="3396285"/>
                </a:lnTo>
                <a:cubicBezTo>
                  <a:pt x="948071" y="3370886"/>
                  <a:pt x="862969" y="3309325"/>
                  <a:pt x="810025" y="3217622"/>
                </a:cubicBezTo>
                <a:lnTo>
                  <a:pt x="50483" y="1902057"/>
                </a:lnTo>
                <a:cubicBezTo>
                  <a:pt x="24011" y="1856205"/>
                  <a:pt x="8084" y="1807160"/>
                  <a:pt x="1950" y="1757727"/>
                </a:cubicBezTo>
                <a:lnTo>
                  <a:pt x="1285" y="1732474"/>
                </a:lnTo>
                <a:lnTo>
                  <a:pt x="1" y="1724820"/>
                </a:lnTo>
                <a:lnTo>
                  <a:pt x="542" y="1704247"/>
                </a:lnTo>
                <a:lnTo>
                  <a:pt x="0" y="1683641"/>
                </a:lnTo>
                <a:lnTo>
                  <a:pt x="1287" y="1675973"/>
                </a:lnTo>
                <a:lnTo>
                  <a:pt x="1951" y="1650733"/>
                </a:lnTo>
                <a:cubicBezTo>
                  <a:pt x="8085" y="1601301"/>
                  <a:pt x="24011" y="1552255"/>
                  <a:pt x="50484" y="1506404"/>
                </a:cubicBezTo>
                <a:lnTo>
                  <a:pt x="810026" y="190838"/>
                </a:lnTo>
                <a:cubicBezTo>
                  <a:pt x="876206" y="76210"/>
                  <a:pt x="992633" y="8678"/>
                  <a:pt x="1115423" y="0"/>
                </a:cubicBezTo>
                <a:close/>
              </a:path>
            </a:pathLst>
          </a:custGeom>
          <a:solidFill>
            <a:srgbClr val="0F9ED5">
              <a:alpha val="30196"/>
            </a:srgbClr>
          </a:solidFill>
          <a:ln w="190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R" sz="1800" dirty="0">
              <a:solidFill>
                <a:schemeClr val="accent4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8CE330-E83C-0190-0512-28E829813C02}"/>
              </a:ext>
            </a:extLst>
          </p:cNvPr>
          <p:cNvSpPr txBox="1"/>
          <p:nvPr/>
        </p:nvSpPr>
        <p:spPr>
          <a:xfrm>
            <a:off x="994964" y="1938314"/>
            <a:ext cx="197318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ŠTO SE </a:t>
            </a:r>
          </a:p>
          <a:p>
            <a:pPr algn="ctr"/>
            <a:r>
              <a:rPr lang="en-US" sz="10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DOGODILO</a:t>
            </a:r>
            <a:r>
              <a:rPr lang="hr-HR" sz="10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?</a:t>
            </a:r>
            <a:endParaRPr lang="en-US" sz="1100" dirty="0"/>
          </a:p>
          <a:p>
            <a:pPr algn="ctr"/>
            <a:endParaRPr lang="en-GB" sz="1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Europska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komisija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je u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ožujku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pokrenula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zaštitnu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istragu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uvozu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elektrolima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materijala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od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kojeg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rade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jezgre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transformatora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Cilj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je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zaštititi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europske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proizvođače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čelika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od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jeftinog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9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uvoza</a:t>
            </a:r>
            <a:r>
              <a:rPr lang="en-GB" sz="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942035-8B2D-DD3E-CF10-783952735408}"/>
              </a:ext>
            </a:extLst>
          </p:cNvPr>
          <p:cNvSpPr txBox="1"/>
          <p:nvPr/>
        </p:nvSpPr>
        <p:spPr>
          <a:xfrm>
            <a:off x="3632028" y="1938314"/>
            <a:ext cx="197318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ŠTO TO ZNAČI </a:t>
            </a:r>
          </a:p>
          <a:p>
            <a:pPr algn="ctr"/>
            <a:r>
              <a:rPr lang="en-US" sz="10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ZA NAS</a:t>
            </a:r>
            <a:r>
              <a:rPr lang="hr-HR" sz="10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?</a:t>
            </a:r>
            <a:endParaRPr lang="en-US" sz="1100" dirty="0"/>
          </a:p>
          <a:p>
            <a:pPr algn="ctr"/>
            <a:endParaRPr lang="en-GB" sz="1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Mjera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poskupljuje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uvozni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lim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svima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, ne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samo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Kini.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Čim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je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najavljena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,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cijene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podigli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japanski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korejski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dobavljači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Procjene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iz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industrije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govore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</a:p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oko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700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mln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€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dodatnog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troška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za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europske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proizvođače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</a:p>
          <a:p>
            <a:pPr marL="0" indent="0" algn="ctr">
              <a:buNone/>
            </a:pP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transformatora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978C40-0426-5AC7-5DAE-2F3F784FD9AF}"/>
              </a:ext>
            </a:extLst>
          </p:cNvPr>
          <p:cNvSpPr txBox="1"/>
          <p:nvPr/>
        </p:nvSpPr>
        <p:spPr>
          <a:xfrm>
            <a:off x="6211942" y="1938314"/>
            <a:ext cx="1973189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NAŠ </a:t>
            </a:r>
          </a:p>
          <a:p>
            <a:pPr algn="ctr"/>
            <a:r>
              <a:rPr lang="en-US" sz="100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STAV</a:t>
            </a:r>
            <a:endParaRPr lang="en-US" sz="1100" dirty="0"/>
          </a:p>
          <a:p>
            <a:pPr algn="ctr"/>
            <a:endParaRPr lang="en-GB" sz="1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Nismo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protiv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europskog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čelika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hr-HR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– radije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bismo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kupovali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u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Europi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nego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u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Aziji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i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želimo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da ta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industrija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preživi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 Ali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jednu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stratešku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granu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ne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možete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zaštititi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tako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da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opteretite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900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drugu</a:t>
            </a:r>
            <a:r>
              <a:rPr lang="en-US" sz="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53CAC389-BF81-5631-9B93-B0682C4F229E}"/>
              </a:ext>
            </a:extLst>
          </p:cNvPr>
          <p:cNvSpPr txBox="1"/>
          <p:nvPr/>
        </p:nvSpPr>
        <p:spPr>
          <a:xfrm>
            <a:off x="640080" y="4141866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Tražimo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da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mjera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gleda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cijeli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lanac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– od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materijala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do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mreže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827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89DB7-E571-C7D1-DE31-B70BED6BC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D85E2-CCBA-2CA3-17CC-8F0D6C81F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7395386" cy="572700"/>
          </a:xfrm>
        </p:spPr>
        <p:txBody>
          <a:bodyPr>
            <a:normAutofit fontScale="90000"/>
          </a:bodyPr>
          <a:lstStyle/>
          <a:p>
            <a:r>
              <a:rPr lang="en-US" b="0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Tko</a:t>
            </a:r>
            <a:r>
              <a:rPr lang="en-US" b="0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b="0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gleda</a:t>
            </a:r>
            <a:r>
              <a:rPr lang="en-US" b="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cijeli</a:t>
            </a:r>
            <a:r>
              <a:rPr lang="en-US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lanac</a:t>
            </a:r>
            <a:r>
              <a:rPr lang="en-US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?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7F47BAB4-9937-97F6-3B80-E25034901112}"/>
              </a:ext>
            </a:extLst>
          </p:cNvPr>
          <p:cNvSpPr/>
          <p:nvPr/>
        </p:nvSpPr>
        <p:spPr>
          <a:xfrm>
            <a:off x="4428941" y="0"/>
            <a:ext cx="4946904" cy="4399799"/>
          </a:xfrm>
          <a:custGeom>
            <a:avLst/>
            <a:gdLst>
              <a:gd name="connsiteX0" fmla="*/ 406678 w 4946904"/>
              <a:gd name="connsiteY0" fmla="*/ 0 h 4399799"/>
              <a:gd name="connsiteX1" fmla="*/ 4946904 w 4946904"/>
              <a:gd name="connsiteY1" fmla="*/ 0 h 4399799"/>
              <a:gd name="connsiteX2" fmla="*/ 4946904 w 4946904"/>
              <a:gd name="connsiteY2" fmla="*/ 4399799 h 4399799"/>
              <a:gd name="connsiteX3" fmla="*/ 2337361 w 4946904"/>
              <a:gd name="connsiteY3" fmla="*/ 4399799 h 4399799"/>
              <a:gd name="connsiteX4" fmla="*/ 2297233 w 4946904"/>
              <a:gd name="connsiteY4" fmla="*/ 4395755 h 4399799"/>
              <a:gd name="connsiteX5" fmla="*/ 2269489 w 4946904"/>
              <a:gd name="connsiteY5" fmla="*/ 4396485 h 4399799"/>
              <a:gd name="connsiteX6" fmla="*/ 2216837 w 4946904"/>
              <a:gd name="connsiteY6" fmla="*/ 4387650 h 4399799"/>
              <a:gd name="connsiteX7" fmla="*/ 2180124 w 4946904"/>
              <a:gd name="connsiteY7" fmla="*/ 4383949 h 4399799"/>
              <a:gd name="connsiteX8" fmla="*/ 2162882 w 4946904"/>
              <a:gd name="connsiteY8" fmla="*/ 4378596 h 4399799"/>
              <a:gd name="connsiteX9" fmla="*/ 2121857 w 4946904"/>
              <a:gd name="connsiteY9" fmla="*/ 4371713 h 4399799"/>
              <a:gd name="connsiteX10" fmla="*/ 1648114 w 4946904"/>
              <a:gd name="connsiteY10" fmla="*/ 4008197 h 4399799"/>
              <a:gd name="connsiteX11" fmla="*/ 102715 w 4946904"/>
              <a:gd name="connsiteY11" fmla="*/ 1331489 h 4399799"/>
              <a:gd name="connsiteX12" fmla="*/ 3968 w 4946904"/>
              <a:gd name="connsiteY12" fmla="*/ 1037827 h 4399799"/>
              <a:gd name="connsiteX13" fmla="*/ 2615 w 4946904"/>
              <a:gd name="connsiteY13" fmla="*/ 986447 h 4399799"/>
              <a:gd name="connsiteX14" fmla="*/ 3 w 4946904"/>
              <a:gd name="connsiteY14" fmla="*/ 970873 h 4399799"/>
              <a:gd name="connsiteX15" fmla="*/ 1103 w 4946904"/>
              <a:gd name="connsiteY15" fmla="*/ 929015 h 4399799"/>
              <a:gd name="connsiteX16" fmla="*/ 0 w 4946904"/>
              <a:gd name="connsiteY16" fmla="*/ 887089 h 4399799"/>
              <a:gd name="connsiteX17" fmla="*/ 2619 w 4946904"/>
              <a:gd name="connsiteY17" fmla="*/ 871487 h 4399799"/>
              <a:gd name="connsiteX18" fmla="*/ 3970 w 4946904"/>
              <a:gd name="connsiteY18" fmla="*/ 820132 h 4399799"/>
              <a:gd name="connsiteX19" fmla="*/ 102718 w 4946904"/>
              <a:gd name="connsiteY19" fmla="*/ 526475 h 4399799"/>
              <a:gd name="connsiteX20" fmla="*/ 406678 w 4946904"/>
              <a:gd name="connsiteY20" fmla="*/ 0 h 439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946904" h="4399799">
                <a:moveTo>
                  <a:pt x="406678" y="0"/>
                </a:moveTo>
                <a:lnTo>
                  <a:pt x="4946904" y="0"/>
                </a:lnTo>
                <a:lnTo>
                  <a:pt x="4946904" y="4399799"/>
                </a:lnTo>
                <a:lnTo>
                  <a:pt x="2337361" y="4399799"/>
                </a:lnTo>
                <a:lnTo>
                  <a:pt x="2297233" y="4395755"/>
                </a:lnTo>
                <a:lnTo>
                  <a:pt x="2269489" y="4396485"/>
                </a:lnTo>
                <a:lnTo>
                  <a:pt x="2216837" y="4387650"/>
                </a:lnTo>
                <a:lnTo>
                  <a:pt x="2180124" y="4383949"/>
                </a:lnTo>
                <a:lnTo>
                  <a:pt x="2162882" y="4378596"/>
                </a:lnTo>
                <a:lnTo>
                  <a:pt x="2121857" y="4371713"/>
                </a:lnTo>
                <a:cubicBezTo>
                  <a:pt x="1928989" y="4320035"/>
                  <a:pt x="1755836" y="4194781"/>
                  <a:pt x="1648114" y="4008197"/>
                </a:cubicBezTo>
                <a:lnTo>
                  <a:pt x="102715" y="1331489"/>
                </a:lnTo>
                <a:cubicBezTo>
                  <a:pt x="48854" y="1238195"/>
                  <a:pt x="16449" y="1138407"/>
                  <a:pt x="3968" y="1037827"/>
                </a:cubicBezTo>
                <a:lnTo>
                  <a:pt x="2615" y="986447"/>
                </a:lnTo>
                <a:lnTo>
                  <a:pt x="3" y="970873"/>
                </a:lnTo>
                <a:lnTo>
                  <a:pt x="1103" y="929015"/>
                </a:lnTo>
                <a:lnTo>
                  <a:pt x="0" y="887089"/>
                </a:lnTo>
                <a:lnTo>
                  <a:pt x="2619" y="871487"/>
                </a:lnTo>
                <a:lnTo>
                  <a:pt x="3970" y="820132"/>
                </a:lnTo>
                <a:cubicBezTo>
                  <a:pt x="16450" y="719557"/>
                  <a:pt x="48854" y="619765"/>
                  <a:pt x="102718" y="526475"/>
                </a:cubicBezTo>
                <a:lnTo>
                  <a:pt x="406678" y="0"/>
                </a:lnTo>
                <a:close/>
              </a:path>
            </a:pathLst>
          </a:cu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B291515-63FC-3D1D-92F6-70BAAF8AC0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85357" y="-236714"/>
            <a:ext cx="1584853" cy="92873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C4C0CE3-D342-677E-CC3B-5B45C1A31D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6322" y="-236217"/>
            <a:ext cx="1547817" cy="985812"/>
          </a:xfrm>
          <a:prstGeom prst="rect">
            <a:avLst/>
          </a:prstGeom>
        </p:spPr>
      </p:pic>
      <p:sp>
        <p:nvSpPr>
          <p:cNvPr id="22" name="Text 10">
            <a:extLst>
              <a:ext uri="{FF2B5EF4-FFF2-40B4-BE49-F238E27FC236}">
                <a16:creationId xmlns:a16="http://schemas.microsoft.com/office/drawing/2014/main" id="{787AC92B-6A48-9953-D282-13323E666965}"/>
              </a:ext>
            </a:extLst>
          </p:cNvPr>
          <p:cNvSpPr txBox="1"/>
          <p:nvPr/>
        </p:nvSpPr>
        <p:spPr>
          <a:xfrm>
            <a:off x="1159961" y="4216919"/>
            <a:ext cx="6537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Energiju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ne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možete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posjedovati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Možete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je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samo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biti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sposobni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isporučiti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E70AED89-C1A6-DE4B-4A1A-BC1BE539FB85}"/>
              </a:ext>
            </a:extLst>
          </p:cNvPr>
          <p:cNvSpPr/>
          <p:nvPr/>
        </p:nvSpPr>
        <p:spPr>
          <a:xfrm>
            <a:off x="385354" y="1207008"/>
            <a:ext cx="7955280" cy="768096"/>
          </a:xfrm>
          <a:prstGeom prst="roundRect">
            <a:avLst>
              <a:gd name="adj" fmla="val 5952"/>
            </a:avLst>
          </a:prstGeom>
          <a:solidFill>
            <a:schemeClr val="tx2">
              <a:alpha val="30000"/>
            </a:schemeClr>
          </a:solidFill>
          <a:ln w="12700">
            <a:solidFill>
              <a:srgbClr val="00FFF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A972E216-FE74-BFEB-A56C-94D734AA83C9}"/>
              </a:ext>
            </a:extLst>
          </p:cNvPr>
          <p:cNvSpPr txBox="1"/>
          <p:nvPr/>
        </p:nvSpPr>
        <p:spPr>
          <a:xfrm>
            <a:off x="613954" y="1435608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Planiranje mora biti paralelno</a:t>
            </a:r>
            <a:endParaRPr lang="en-US" sz="1250" dirty="0"/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4C20E1DC-A2BA-22F1-0C2A-3716ABC956B5}"/>
              </a:ext>
            </a:extLst>
          </p:cNvPr>
          <p:cNvSpPr txBox="1"/>
          <p:nvPr/>
        </p:nvSpPr>
        <p:spPr>
          <a:xfrm>
            <a:off x="2945674" y="1344168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Mreža i oprema ne mogu se planirati jedno za drugim. Kad projekt dobije sve dozvole i tek onda naruči opremu, čeka se još godinama.</a:t>
            </a:r>
            <a:endParaRPr lang="en-US" sz="1050" dirty="0"/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366080D6-7227-0646-D909-1ACF9C8EC873}"/>
              </a:ext>
            </a:extLst>
          </p:cNvPr>
          <p:cNvSpPr/>
          <p:nvPr/>
        </p:nvSpPr>
        <p:spPr>
          <a:xfrm>
            <a:off x="385354" y="2048256"/>
            <a:ext cx="7955280" cy="768096"/>
          </a:xfrm>
          <a:prstGeom prst="roundRect">
            <a:avLst>
              <a:gd name="adj" fmla="val 5952"/>
            </a:avLst>
          </a:prstGeom>
          <a:solidFill>
            <a:schemeClr val="tx2">
              <a:alpha val="30000"/>
            </a:schemeClr>
          </a:solidFill>
          <a:ln w="12700">
            <a:solidFill>
              <a:srgbClr val="00FFF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9041DDF1-CC96-6AD2-EAC6-730306B22175}"/>
              </a:ext>
            </a:extLst>
          </p:cNvPr>
          <p:cNvSpPr txBox="1"/>
          <p:nvPr/>
        </p:nvSpPr>
        <p:spPr>
          <a:xfrm>
            <a:off x="613954" y="2276856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Oprema se naručuje unaprijed</a:t>
            </a:r>
            <a:endParaRPr lang="en-US" sz="1250" dirty="0"/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7F9AD6C8-2E32-FBE5-8515-CF1753FA877A}"/>
              </a:ext>
            </a:extLst>
          </p:cNvPr>
          <p:cNvSpPr txBox="1"/>
          <p:nvPr/>
        </p:nvSpPr>
        <p:spPr>
          <a:xfrm>
            <a:off x="2945674" y="2185416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Rokovi isporuke u našoj industriji mjere se u godinama, ne mjesecima. Naš backlog je 2,94 mlrd € – preko dvije godine proizvodnje unaprijed.</a:t>
            </a:r>
            <a:endParaRPr lang="en-US" sz="1050" dirty="0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2CB3CD13-B145-2FB7-734E-960248130DDC}"/>
              </a:ext>
            </a:extLst>
          </p:cNvPr>
          <p:cNvSpPr/>
          <p:nvPr/>
        </p:nvSpPr>
        <p:spPr>
          <a:xfrm>
            <a:off x="385354" y="2889504"/>
            <a:ext cx="7955280" cy="768096"/>
          </a:xfrm>
          <a:prstGeom prst="roundRect">
            <a:avLst>
              <a:gd name="adj" fmla="val 5952"/>
            </a:avLst>
          </a:prstGeom>
          <a:solidFill>
            <a:schemeClr val="tx2">
              <a:alpha val="30000"/>
            </a:schemeClr>
          </a:solidFill>
          <a:ln w="12700">
            <a:solidFill>
              <a:srgbClr val="00FFF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9998A9C6-A986-F03C-E141-B1AEE852BC27}"/>
              </a:ext>
            </a:extLst>
          </p:cNvPr>
          <p:cNvSpPr txBox="1"/>
          <p:nvPr/>
        </p:nvSpPr>
        <p:spPr>
          <a:xfrm>
            <a:off x="613954" y="3118104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0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Netko mora gledati cjelinu</a:t>
            </a:r>
            <a:endParaRPr lang="en-US" sz="1250" dirty="0"/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8720374F-9D38-BF14-B2DB-5C211F2C0DBB}"/>
              </a:ext>
            </a:extLst>
          </p:cNvPr>
          <p:cNvSpPr txBox="1"/>
          <p:nvPr/>
        </p:nvSpPr>
        <p:spPr>
          <a:xfrm>
            <a:off x="2945674" y="3026664"/>
            <a:ext cx="5212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Svaka institucija rješava svoj dio. Strateško planiranje znači da netko gleda i što se događa na spoju.</a:t>
            </a:r>
            <a:endParaRPr lang="en-US" sz="105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632C943-4D5C-A4FB-362C-5A2CF0D0FA56}"/>
              </a:ext>
            </a:extLst>
          </p:cNvPr>
          <p:cNvSpPr txBox="1"/>
          <p:nvPr/>
        </p:nvSpPr>
        <p:spPr>
          <a:xfrm>
            <a:off x="849085" y="3822192"/>
            <a:ext cx="74458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100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</a:rPr>
              <a:t>O rokovima ne govorimo napamet: stoljeće proizvodnje, 1,32 </a:t>
            </a:r>
            <a:r>
              <a:rPr lang="hr-HR" sz="1100" dirty="0" err="1">
                <a:solidFill>
                  <a:schemeClr val="bg1"/>
                </a:solidFill>
                <a:latin typeface="Verdana" pitchFamily="34" charset="0"/>
                <a:ea typeface="Verdana" pitchFamily="34" charset="-122"/>
              </a:rPr>
              <a:t>mlrd</a:t>
            </a:r>
            <a:r>
              <a:rPr lang="hr-HR" sz="1100" dirty="0">
                <a:solidFill>
                  <a:schemeClr val="bg1"/>
                </a:solidFill>
                <a:latin typeface="Verdana" pitchFamily="34" charset="0"/>
                <a:ea typeface="Verdana" pitchFamily="34" charset="-122"/>
              </a:rPr>
              <a:t> € prihoda, preko 70% izvoza. </a:t>
            </a:r>
            <a:endParaRPr lang="en-US" sz="1100" dirty="0">
              <a:solidFill>
                <a:schemeClr val="bg1"/>
              </a:solidFill>
              <a:latin typeface="Verdana" pitchFamily="34" charset="0"/>
              <a:ea typeface="Verdana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5188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62FB42C1-7751-AEBE-4175-25DDC6E58D51}"/>
              </a:ext>
            </a:extLst>
          </p:cNvPr>
          <p:cNvSpPr/>
          <p:nvPr/>
        </p:nvSpPr>
        <p:spPr>
          <a:xfrm>
            <a:off x="4428941" y="0"/>
            <a:ext cx="4946904" cy="4399799"/>
          </a:xfrm>
          <a:custGeom>
            <a:avLst/>
            <a:gdLst>
              <a:gd name="connsiteX0" fmla="*/ 406678 w 4946904"/>
              <a:gd name="connsiteY0" fmla="*/ 0 h 4399799"/>
              <a:gd name="connsiteX1" fmla="*/ 4946904 w 4946904"/>
              <a:gd name="connsiteY1" fmla="*/ 0 h 4399799"/>
              <a:gd name="connsiteX2" fmla="*/ 4946904 w 4946904"/>
              <a:gd name="connsiteY2" fmla="*/ 4399799 h 4399799"/>
              <a:gd name="connsiteX3" fmla="*/ 2337361 w 4946904"/>
              <a:gd name="connsiteY3" fmla="*/ 4399799 h 4399799"/>
              <a:gd name="connsiteX4" fmla="*/ 2297233 w 4946904"/>
              <a:gd name="connsiteY4" fmla="*/ 4395755 h 4399799"/>
              <a:gd name="connsiteX5" fmla="*/ 2269489 w 4946904"/>
              <a:gd name="connsiteY5" fmla="*/ 4396485 h 4399799"/>
              <a:gd name="connsiteX6" fmla="*/ 2216837 w 4946904"/>
              <a:gd name="connsiteY6" fmla="*/ 4387650 h 4399799"/>
              <a:gd name="connsiteX7" fmla="*/ 2180124 w 4946904"/>
              <a:gd name="connsiteY7" fmla="*/ 4383949 h 4399799"/>
              <a:gd name="connsiteX8" fmla="*/ 2162882 w 4946904"/>
              <a:gd name="connsiteY8" fmla="*/ 4378596 h 4399799"/>
              <a:gd name="connsiteX9" fmla="*/ 2121857 w 4946904"/>
              <a:gd name="connsiteY9" fmla="*/ 4371713 h 4399799"/>
              <a:gd name="connsiteX10" fmla="*/ 1648114 w 4946904"/>
              <a:gd name="connsiteY10" fmla="*/ 4008197 h 4399799"/>
              <a:gd name="connsiteX11" fmla="*/ 102715 w 4946904"/>
              <a:gd name="connsiteY11" fmla="*/ 1331489 h 4399799"/>
              <a:gd name="connsiteX12" fmla="*/ 3968 w 4946904"/>
              <a:gd name="connsiteY12" fmla="*/ 1037827 h 4399799"/>
              <a:gd name="connsiteX13" fmla="*/ 2615 w 4946904"/>
              <a:gd name="connsiteY13" fmla="*/ 986447 h 4399799"/>
              <a:gd name="connsiteX14" fmla="*/ 3 w 4946904"/>
              <a:gd name="connsiteY14" fmla="*/ 970873 h 4399799"/>
              <a:gd name="connsiteX15" fmla="*/ 1103 w 4946904"/>
              <a:gd name="connsiteY15" fmla="*/ 929015 h 4399799"/>
              <a:gd name="connsiteX16" fmla="*/ 0 w 4946904"/>
              <a:gd name="connsiteY16" fmla="*/ 887089 h 4399799"/>
              <a:gd name="connsiteX17" fmla="*/ 2619 w 4946904"/>
              <a:gd name="connsiteY17" fmla="*/ 871487 h 4399799"/>
              <a:gd name="connsiteX18" fmla="*/ 3970 w 4946904"/>
              <a:gd name="connsiteY18" fmla="*/ 820132 h 4399799"/>
              <a:gd name="connsiteX19" fmla="*/ 102718 w 4946904"/>
              <a:gd name="connsiteY19" fmla="*/ 526475 h 4399799"/>
              <a:gd name="connsiteX20" fmla="*/ 406678 w 4946904"/>
              <a:gd name="connsiteY20" fmla="*/ 0 h 439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946904" h="4399799">
                <a:moveTo>
                  <a:pt x="406678" y="0"/>
                </a:moveTo>
                <a:lnTo>
                  <a:pt x="4946904" y="0"/>
                </a:lnTo>
                <a:lnTo>
                  <a:pt x="4946904" y="4399799"/>
                </a:lnTo>
                <a:lnTo>
                  <a:pt x="2337361" y="4399799"/>
                </a:lnTo>
                <a:lnTo>
                  <a:pt x="2297233" y="4395755"/>
                </a:lnTo>
                <a:lnTo>
                  <a:pt x="2269489" y="4396485"/>
                </a:lnTo>
                <a:lnTo>
                  <a:pt x="2216837" y="4387650"/>
                </a:lnTo>
                <a:lnTo>
                  <a:pt x="2180124" y="4383949"/>
                </a:lnTo>
                <a:lnTo>
                  <a:pt x="2162882" y="4378596"/>
                </a:lnTo>
                <a:lnTo>
                  <a:pt x="2121857" y="4371713"/>
                </a:lnTo>
                <a:cubicBezTo>
                  <a:pt x="1928989" y="4320035"/>
                  <a:pt x="1755836" y="4194781"/>
                  <a:pt x="1648114" y="4008197"/>
                </a:cubicBezTo>
                <a:lnTo>
                  <a:pt x="102715" y="1331489"/>
                </a:lnTo>
                <a:cubicBezTo>
                  <a:pt x="48854" y="1238195"/>
                  <a:pt x="16449" y="1138407"/>
                  <a:pt x="3968" y="1037827"/>
                </a:cubicBezTo>
                <a:lnTo>
                  <a:pt x="2615" y="986447"/>
                </a:lnTo>
                <a:lnTo>
                  <a:pt x="3" y="970873"/>
                </a:lnTo>
                <a:lnTo>
                  <a:pt x="1103" y="929015"/>
                </a:lnTo>
                <a:lnTo>
                  <a:pt x="0" y="887089"/>
                </a:lnTo>
                <a:lnTo>
                  <a:pt x="2619" y="871487"/>
                </a:lnTo>
                <a:lnTo>
                  <a:pt x="3970" y="820132"/>
                </a:lnTo>
                <a:cubicBezTo>
                  <a:pt x="16450" y="719557"/>
                  <a:pt x="48854" y="619765"/>
                  <a:pt x="102718" y="526475"/>
                </a:cubicBezTo>
                <a:lnTo>
                  <a:pt x="406678" y="0"/>
                </a:lnTo>
                <a:close/>
              </a:path>
            </a:pathLst>
          </a:cu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2A63454-631D-B747-EA89-65A0FA54D0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16322" y="-236217"/>
            <a:ext cx="1547817" cy="985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90D941-F25E-3342-6AC1-57F041EAB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Tri </a:t>
            </a:r>
            <a:r>
              <a:rPr lang="en-US" b="0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pitanja</a:t>
            </a:r>
            <a:r>
              <a:rPr lang="en-US" b="0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b="0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koja</a:t>
            </a:r>
            <a:r>
              <a:rPr lang="en-US" b="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ostavljam</a:t>
            </a:r>
            <a:r>
              <a:rPr lang="en-US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panelu</a:t>
            </a:r>
            <a:br>
              <a:rPr lang="en-US" dirty="0"/>
            </a:br>
            <a:endParaRPr lang="en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72AAB-98C0-2C43-8273-ADDF94389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00" y="1152475"/>
            <a:ext cx="8520600" cy="324732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1. Je li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suverenost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cilj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ili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sredstvo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?</a:t>
            </a:r>
            <a:endParaRPr lang="en-US" sz="2000" dirty="0"/>
          </a:p>
          <a:p>
            <a:pPr marL="114300" indent="0">
              <a:buNone/>
            </a:pP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Potpuna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neovisnost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nije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ni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moguća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ni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jeftina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. Koju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razinu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ovisnosti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prihvaćamo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, u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čemu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i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prema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kome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?</a:t>
            </a:r>
          </a:p>
          <a:p>
            <a:pPr marL="114300" indent="0">
              <a:buNone/>
            </a:pPr>
            <a:endParaRPr lang="en-US" sz="1200" dirty="0">
              <a:solidFill>
                <a:srgbClr val="00FFFF"/>
              </a:solidFill>
              <a:ea typeface="Verdana" pitchFamily="34" charset="-122"/>
              <a:cs typeface="Verdana" pitchFamily="34" charset="-120"/>
            </a:endParaRPr>
          </a:p>
          <a:p>
            <a:pPr marL="114300" indent="0">
              <a:buNone/>
            </a:pPr>
            <a:endParaRPr lang="en-US" sz="1200" dirty="0">
              <a:solidFill>
                <a:srgbClr val="00FFFF"/>
              </a:solidFill>
              <a:ea typeface="Verdana" pitchFamily="34" charset="-122"/>
              <a:cs typeface="Verdana" pitchFamily="34" charset="-120"/>
            </a:endParaRPr>
          </a:p>
          <a:p>
            <a:pPr marL="114300" indent="0">
              <a:buNone/>
            </a:pP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2. Kako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zaštititi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lanac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, a ne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samo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kariku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?</a:t>
            </a:r>
            <a:endParaRPr lang="en-US" sz="2000" dirty="0"/>
          </a:p>
          <a:p>
            <a:pPr marL="114300" indent="0">
              <a:buNone/>
            </a:pP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Kako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pomoći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jednoj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strateškoj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industriji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bez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stvaranja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troška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i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uskog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grla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u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drugoj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?</a:t>
            </a:r>
          </a:p>
          <a:p>
            <a:pPr marL="114300" indent="0">
              <a:buNone/>
            </a:pPr>
            <a:endParaRPr lang="en-US" sz="1200" dirty="0">
              <a:solidFill>
                <a:srgbClr val="00FFFF"/>
              </a:solidFill>
              <a:ea typeface="Verdana" pitchFamily="34" charset="-122"/>
              <a:cs typeface="Verdana" pitchFamily="34" charset="-120"/>
            </a:endParaRPr>
          </a:p>
          <a:p>
            <a:pPr marL="114300" indent="0">
              <a:buNone/>
            </a:pPr>
            <a:endParaRPr lang="en-US" sz="1200" dirty="0">
              <a:solidFill>
                <a:srgbClr val="00FFFF"/>
              </a:solidFill>
              <a:ea typeface="Verdana" pitchFamily="34" charset="-122"/>
              <a:cs typeface="Verdana" pitchFamily="34" charset="-120"/>
            </a:endParaRPr>
          </a:p>
          <a:p>
            <a:pPr marL="114300" indent="0">
              <a:buNone/>
            </a:pP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3.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Imamo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li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ljude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i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kapacitet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ili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samo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planove</a:t>
            </a:r>
            <a:r>
              <a:rPr lang="en-US" sz="2000" b="1" dirty="0">
                <a:solidFill>
                  <a:srgbClr val="FFFFFF"/>
                </a:solidFill>
                <a:ea typeface="Verdana" pitchFamily="34" charset="-122"/>
                <a:cs typeface="Verdana" pitchFamily="34" charset="-120"/>
              </a:rPr>
              <a:t>?</a:t>
            </a:r>
            <a:endParaRPr lang="en-US" sz="2000" dirty="0"/>
          </a:p>
          <a:p>
            <a:pPr marL="114300" indent="0">
              <a:buNone/>
            </a:pP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Odobreni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projekt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i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izgrađena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mreža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dvije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su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različite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stvari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.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Razlika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među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njima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su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tvornice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i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 </a:t>
            </a:r>
            <a:r>
              <a:rPr lang="en-US" sz="1200" dirty="0" err="1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inženjeri</a:t>
            </a:r>
            <a:r>
              <a:rPr lang="en-US" sz="1200" dirty="0">
                <a:solidFill>
                  <a:srgbClr val="00FFFF"/>
                </a:solidFill>
                <a:ea typeface="Verdana" pitchFamily="34" charset="-122"/>
                <a:cs typeface="Verdana" pitchFamily="34" charset="-120"/>
              </a:rPr>
              <a:t>.</a:t>
            </a:r>
            <a:endParaRPr lang="en-US" sz="1200" dirty="0">
              <a:solidFill>
                <a:srgbClr val="00FFFF"/>
              </a:solidFill>
            </a:endParaRPr>
          </a:p>
          <a:p>
            <a:pPr marL="114300" indent="0">
              <a:buNone/>
            </a:pPr>
            <a:endParaRPr lang="en-US" sz="1200" dirty="0">
              <a:solidFill>
                <a:srgbClr val="00FFFF"/>
              </a:solidFill>
            </a:endParaRPr>
          </a:p>
          <a:p>
            <a:pPr marL="114300" indent="0">
              <a:buNone/>
            </a:pPr>
            <a:endParaRPr lang="en-US" sz="1200" dirty="0">
              <a:solidFill>
                <a:srgbClr val="00FFFF"/>
              </a:solidFill>
            </a:endParaRPr>
          </a:p>
          <a:p>
            <a:pPr marL="114300" indent="0">
              <a:buNone/>
            </a:pPr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2694925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96FC3-8248-04F4-05E7-677EFD761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reeform 3">
            <a:extLst>
              <a:ext uri="{FF2B5EF4-FFF2-40B4-BE49-F238E27FC236}">
                <a16:creationId xmlns:a16="http://schemas.microsoft.com/office/drawing/2014/main" id="{89CB9997-7355-A290-B9A5-AACA263C88E7}"/>
              </a:ext>
            </a:extLst>
          </p:cNvPr>
          <p:cNvSpPr/>
          <p:nvPr/>
        </p:nvSpPr>
        <p:spPr>
          <a:xfrm>
            <a:off x="2749570" y="1249383"/>
            <a:ext cx="324243" cy="289704"/>
          </a:xfrm>
          <a:custGeom>
            <a:avLst/>
            <a:gdLst>
              <a:gd name="connsiteX0" fmla="*/ 1115423 w 3816646"/>
              <a:gd name="connsiteY0" fmla="*/ 0 h 3410089"/>
              <a:gd name="connsiteX1" fmla="*/ 1143304 w 3816646"/>
              <a:gd name="connsiteY1" fmla="*/ 734 h 3410089"/>
              <a:gd name="connsiteX2" fmla="*/ 1148780 w 3816646"/>
              <a:gd name="connsiteY2" fmla="*/ 182 h 3410089"/>
              <a:gd name="connsiteX3" fmla="*/ 2667864 w 3816646"/>
              <a:gd name="connsiteY3" fmla="*/ 182 h 3410089"/>
              <a:gd name="connsiteX4" fmla="*/ 2673341 w 3816646"/>
              <a:gd name="connsiteY4" fmla="*/ 734 h 3410089"/>
              <a:gd name="connsiteX5" fmla="*/ 2701224 w 3816646"/>
              <a:gd name="connsiteY5" fmla="*/ 0 h 3410089"/>
              <a:gd name="connsiteX6" fmla="*/ 3006621 w 3816646"/>
              <a:gd name="connsiteY6" fmla="*/ 190838 h 3410089"/>
              <a:gd name="connsiteX7" fmla="*/ 3766163 w 3816646"/>
              <a:gd name="connsiteY7" fmla="*/ 1506404 h 3410089"/>
              <a:gd name="connsiteX8" fmla="*/ 3814696 w 3816646"/>
              <a:gd name="connsiteY8" fmla="*/ 1650733 h 3410089"/>
              <a:gd name="connsiteX9" fmla="*/ 3815361 w 3816646"/>
              <a:gd name="connsiteY9" fmla="*/ 1675987 h 3410089"/>
              <a:gd name="connsiteX10" fmla="*/ 3816645 w 3816646"/>
              <a:gd name="connsiteY10" fmla="*/ 1683641 h 3410089"/>
              <a:gd name="connsiteX11" fmla="*/ 3816104 w 3816646"/>
              <a:gd name="connsiteY11" fmla="*/ 1704211 h 3410089"/>
              <a:gd name="connsiteX12" fmla="*/ 3816646 w 3816646"/>
              <a:gd name="connsiteY12" fmla="*/ 1724820 h 3410089"/>
              <a:gd name="connsiteX13" fmla="*/ 3815359 w 3816646"/>
              <a:gd name="connsiteY13" fmla="*/ 1732488 h 3410089"/>
              <a:gd name="connsiteX14" fmla="*/ 3814695 w 3816646"/>
              <a:gd name="connsiteY14" fmla="*/ 1757727 h 3410089"/>
              <a:gd name="connsiteX15" fmla="*/ 3766162 w 3816646"/>
              <a:gd name="connsiteY15" fmla="*/ 1902057 h 3410089"/>
              <a:gd name="connsiteX16" fmla="*/ 3006620 w 3816646"/>
              <a:gd name="connsiteY16" fmla="*/ 3217622 h 3410089"/>
              <a:gd name="connsiteX17" fmla="*/ 2773782 w 3816646"/>
              <a:gd name="connsiteY17" fmla="*/ 3396285 h 3410089"/>
              <a:gd name="connsiteX18" fmla="*/ 2753618 w 3816646"/>
              <a:gd name="connsiteY18" fmla="*/ 3399669 h 3410089"/>
              <a:gd name="connsiteX19" fmla="*/ 2745144 w 3816646"/>
              <a:gd name="connsiteY19" fmla="*/ 3402299 h 3410089"/>
              <a:gd name="connsiteX20" fmla="*/ 2727103 w 3816646"/>
              <a:gd name="connsiteY20" fmla="*/ 3404117 h 3410089"/>
              <a:gd name="connsiteX21" fmla="*/ 2701223 w 3816646"/>
              <a:gd name="connsiteY21" fmla="*/ 3408460 h 3410089"/>
              <a:gd name="connsiteX22" fmla="*/ 2687586 w 3816646"/>
              <a:gd name="connsiteY22" fmla="*/ 3408101 h 3410089"/>
              <a:gd name="connsiteX23" fmla="*/ 2667864 w 3816646"/>
              <a:gd name="connsiteY23" fmla="*/ 3410089 h 3410089"/>
              <a:gd name="connsiteX24" fmla="*/ 1148780 w 3816646"/>
              <a:gd name="connsiteY24" fmla="*/ 3410089 h 3410089"/>
              <a:gd name="connsiteX25" fmla="*/ 1129058 w 3816646"/>
              <a:gd name="connsiteY25" fmla="*/ 3408101 h 3410089"/>
              <a:gd name="connsiteX26" fmla="*/ 1115422 w 3816646"/>
              <a:gd name="connsiteY26" fmla="*/ 3408460 h 3410089"/>
              <a:gd name="connsiteX27" fmla="*/ 1089544 w 3816646"/>
              <a:gd name="connsiteY27" fmla="*/ 3404118 h 3410089"/>
              <a:gd name="connsiteX28" fmla="*/ 1071500 w 3816646"/>
              <a:gd name="connsiteY28" fmla="*/ 3402299 h 3410089"/>
              <a:gd name="connsiteX29" fmla="*/ 1063026 w 3816646"/>
              <a:gd name="connsiteY29" fmla="*/ 3399668 h 3410089"/>
              <a:gd name="connsiteX30" fmla="*/ 1042863 w 3816646"/>
              <a:gd name="connsiteY30" fmla="*/ 3396285 h 3410089"/>
              <a:gd name="connsiteX31" fmla="*/ 810025 w 3816646"/>
              <a:gd name="connsiteY31" fmla="*/ 3217622 h 3410089"/>
              <a:gd name="connsiteX32" fmla="*/ 50483 w 3816646"/>
              <a:gd name="connsiteY32" fmla="*/ 1902057 h 3410089"/>
              <a:gd name="connsiteX33" fmla="*/ 1950 w 3816646"/>
              <a:gd name="connsiteY33" fmla="*/ 1757727 h 3410089"/>
              <a:gd name="connsiteX34" fmla="*/ 1285 w 3816646"/>
              <a:gd name="connsiteY34" fmla="*/ 1732474 h 3410089"/>
              <a:gd name="connsiteX35" fmla="*/ 1 w 3816646"/>
              <a:gd name="connsiteY35" fmla="*/ 1724820 h 3410089"/>
              <a:gd name="connsiteX36" fmla="*/ 542 w 3816646"/>
              <a:gd name="connsiteY36" fmla="*/ 1704247 h 3410089"/>
              <a:gd name="connsiteX37" fmla="*/ 0 w 3816646"/>
              <a:gd name="connsiteY37" fmla="*/ 1683641 h 3410089"/>
              <a:gd name="connsiteX38" fmla="*/ 1287 w 3816646"/>
              <a:gd name="connsiteY38" fmla="*/ 1675973 h 3410089"/>
              <a:gd name="connsiteX39" fmla="*/ 1951 w 3816646"/>
              <a:gd name="connsiteY39" fmla="*/ 1650733 h 3410089"/>
              <a:gd name="connsiteX40" fmla="*/ 50484 w 3816646"/>
              <a:gd name="connsiteY40" fmla="*/ 1506404 h 3410089"/>
              <a:gd name="connsiteX41" fmla="*/ 810026 w 3816646"/>
              <a:gd name="connsiteY41" fmla="*/ 190838 h 3410089"/>
              <a:gd name="connsiteX42" fmla="*/ 1115423 w 3816646"/>
              <a:gd name="connsiteY42" fmla="*/ 0 h 341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816646" h="3410089">
                <a:moveTo>
                  <a:pt x="1115423" y="0"/>
                </a:moveTo>
                <a:lnTo>
                  <a:pt x="1143304" y="734"/>
                </a:lnTo>
                <a:lnTo>
                  <a:pt x="1148780" y="182"/>
                </a:lnTo>
                <a:lnTo>
                  <a:pt x="2667864" y="182"/>
                </a:lnTo>
                <a:lnTo>
                  <a:pt x="2673341" y="734"/>
                </a:lnTo>
                <a:lnTo>
                  <a:pt x="2701224" y="0"/>
                </a:lnTo>
                <a:cubicBezTo>
                  <a:pt x="2824014" y="8678"/>
                  <a:pt x="2940441" y="76210"/>
                  <a:pt x="3006621" y="190838"/>
                </a:cubicBezTo>
                <a:lnTo>
                  <a:pt x="3766163" y="1506404"/>
                </a:lnTo>
                <a:cubicBezTo>
                  <a:pt x="3792636" y="1552255"/>
                  <a:pt x="3808562" y="1601301"/>
                  <a:pt x="3814696" y="1650733"/>
                </a:cubicBezTo>
                <a:lnTo>
                  <a:pt x="3815361" y="1675987"/>
                </a:lnTo>
                <a:lnTo>
                  <a:pt x="3816645" y="1683641"/>
                </a:lnTo>
                <a:lnTo>
                  <a:pt x="3816104" y="1704211"/>
                </a:lnTo>
                <a:lnTo>
                  <a:pt x="3816646" y="1724820"/>
                </a:lnTo>
                <a:lnTo>
                  <a:pt x="3815359" y="1732488"/>
                </a:lnTo>
                <a:lnTo>
                  <a:pt x="3814695" y="1757727"/>
                </a:lnTo>
                <a:cubicBezTo>
                  <a:pt x="3808561" y="1807160"/>
                  <a:pt x="3792635" y="1856205"/>
                  <a:pt x="3766162" y="1902057"/>
                </a:cubicBezTo>
                <a:lnTo>
                  <a:pt x="3006620" y="3217622"/>
                </a:lnTo>
                <a:cubicBezTo>
                  <a:pt x="2953676" y="3309325"/>
                  <a:pt x="2868574" y="3370886"/>
                  <a:pt x="2773782" y="3396285"/>
                </a:cubicBezTo>
                <a:lnTo>
                  <a:pt x="2753618" y="3399669"/>
                </a:lnTo>
                <a:lnTo>
                  <a:pt x="2745144" y="3402299"/>
                </a:lnTo>
                <a:lnTo>
                  <a:pt x="2727103" y="3404117"/>
                </a:lnTo>
                <a:lnTo>
                  <a:pt x="2701223" y="3408460"/>
                </a:lnTo>
                <a:lnTo>
                  <a:pt x="2687586" y="3408101"/>
                </a:lnTo>
                <a:lnTo>
                  <a:pt x="2667864" y="3410089"/>
                </a:lnTo>
                <a:lnTo>
                  <a:pt x="1148780" y="3410089"/>
                </a:lnTo>
                <a:lnTo>
                  <a:pt x="1129058" y="3408101"/>
                </a:lnTo>
                <a:lnTo>
                  <a:pt x="1115422" y="3408460"/>
                </a:lnTo>
                <a:lnTo>
                  <a:pt x="1089544" y="3404118"/>
                </a:lnTo>
                <a:lnTo>
                  <a:pt x="1071500" y="3402299"/>
                </a:lnTo>
                <a:lnTo>
                  <a:pt x="1063026" y="3399668"/>
                </a:lnTo>
                <a:lnTo>
                  <a:pt x="1042863" y="3396285"/>
                </a:lnTo>
                <a:cubicBezTo>
                  <a:pt x="948071" y="3370886"/>
                  <a:pt x="862969" y="3309325"/>
                  <a:pt x="810025" y="3217622"/>
                </a:cubicBezTo>
                <a:lnTo>
                  <a:pt x="50483" y="1902057"/>
                </a:lnTo>
                <a:cubicBezTo>
                  <a:pt x="24011" y="1856205"/>
                  <a:pt x="8084" y="1807160"/>
                  <a:pt x="1950" y="1757727"/>
                </a:cubicBezTo>
                <a:lnTo>
                  <a:pt x="1285" y="1732474"/>
                </a:lnTo>
                <a:lnTo>
                  <a:pt x="1" y="1724820"/>
                </a:lnTo>
                <a:lnTo>
                  <a:pt x="542" y="1704247"/>
                </a:lnTo>
                <a:lnTo>
                  <a:pt x="0" y="1683641"/>
                </a:lnTo>
                <a:lnTo>
                  <a:pt x="1287" y="1675973"/>
                </a:lnTo>
                <a:lnTo>
                  <a:pt x="1951" y="1650733"/>
                </a:lnTo>
                <a:cubicBezTo>
                  <a:pt x="8085" y="1601301"/>
                  <a:pt x="24011" y="1552255"/>
                  <a:pt x="50484" y="1506404"/>
                </a:cubicBezTo>
                <a:lnTo>
                  <a:pt x="810026" y="190838"/>
                </a:lnTo>
                <a:cubicBezTo>
                  <a:pt x="876206" y="76210"/>
                  <a:pt x="992633" y="8678"/>
                  <a:pt x="1115423" y="0"/>
                </a:cubicBezTo>
                <a:close/>
              </a:path>
            </a:pathLst>
          </a:custGeom>
          <a:solidFill>
            <a:srgbClr val="0F9ED5">
              <a:alpha val="30196"/>
            </a:srgbClr>
          </a:solidFill>
          <a:ln w="190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R" sz="1200" dirty="0">
              <a:solidFill>
                <a:schemeClr val="accent4"/>
              </a:solidFill>
            </a:endParaRPr>
          </a:p>
        </p:txBody>
      </p:sp>
      <p:sp>
        <p:nvSpPr>
          <p:cNvPr id="57" name="Freeform 3">
            <a:extLst>
              <a:ext uri="{FF2B5EF4-FFF2-40B4-BE49-F238E27FC236}">
                <a16:creationId xmlns:a16="http://schemas.microsoft.com/office/drawing/2014/main" id="{4AD611DE-CFC0-F479-7260-429A4ED6C39C}"/>
              </a:ext>
            </a:extLst>
          </p:cNvPr>
          <p:cNvSpPr/>
          <p:nvPr/>
        </p:nvSpPr>
        <p:spPr>
          <a:xfrm>
            <a:off x="595093" y="3890545"/>
            <a:ext cx="324243" cy="289704"/>
          </a:xfrm>
          <a:custGeom>
            <a:avLst/>
            <a:gdLst>
              <a:gd name="connsiteX0" fmla="*/ 1115423 w 3816646"/>
              <a:gd name="connsiteY0" fmla="*/ 0 h 3410089"/>
              <a:gd name="connsiteX1" fmla="*/ 1143304 w 3816646"/>
              <a:gd name="connsiteY1" fmla="*/ 734 h 3410089"/>
              <a:gd name="connsiteX2" fmla="*/ 1148780 w 3816646"/>
              <a:gd name="connsiteY2" fmla="*/ 182 h 3410089"/>
              <a:gd name="connsiteX3" fmla="*/ 2667864 w 3816646"/>
              <a:gd name="connsiteY3" fmla="*/ 182 h 3410089"/>
              <a:gd name="connsiteX4" fmla="*/ 2673341 w 3816646"/>
              <a:gd name="connsiteY4" fmla="*/ 734 h 3410089"/>
              <a:gd name="connsiteX5" fmla="*/ 2701224 w 3816646"/>
              <a:gd name="connsiteY5" fmla="*/ 0 h 3410089"/>
              <a:gd name="connsiteX6" fmla="*/ 3006621 w 3816646"/>
              <a:gd name="connsiteY6" fmla="*/ 190838 h 3410089"/>
              <a:gd name="connsiteX7" fmla="*/ 3766163 w 3816646"/>
              <a:gd name="connsiteY7" fmla="*/ 1506404 h 3410089"/>
              <a:gd name="connsiteX8" fmla="*/ 3814696 w 3816646"/>
              <a:gd name="connsiteY8" fmla="*/ 1650733 h 3410089"/>
              <a:gd name="connsiteX9" fmla="*/ 3815361 w 3816646"/>
              <a:gd name="connsiteY9" fmla="*/ 1675987 h 3410089"/>
              <a:gd name="connsiteX10" fmla="*/ 3816645 w 3816646"/>
              <a:gd name="connsiteY10" fmla="*/ 1683641 h 3410089"/>
              <a:gd name="connsiteX11" fmla="*/ 3816104 w 3816646"/>
              <a:gd name="connsiteY11" fmla="*/ 1704211 h 3410089"/>
              <a:gd name="connsiteX12" fmla="*/ 3816646 w 3816646"/>
              <a:gd name="connsiteY12" fmla="*/ 1724820 h 3410089"/>
              <a:gd name="connsiteX13" fmla="*/ 3815359 w 3816646"/>
              <a:gd name="connsiteY13" fmla="*/ 1732488 h 3410089"/>
              <a:gd name="connsiteX14" fmla="*/ 3814695 w 3816646"/>
              <a:gd name="connsiteY14" fmla="*/ 1757727 h 3410089"/>
              <a:gd name="connsiteX15" fmla="*/ 3766162 w 3816646"/>
              <a:gd name="connsiteY15" fmla="*/ 1902057 h 3410089"/>
              <a:gd name="connsiteX16" fmla="*/ 3006620 w 3816646"/>
              <a:gd name="connsiteY16" fmla="*/ 3217622 h 3410089"/>
              <a:gd name="connsiteX17" fmla="*/ 2773782 w 3816646"/>
              <a:gd name="connsiteY17" fmla="*/ 3396285 h 3410089"/>
              <a:gd name="connsiteX18" fmla="*/ 2753618 w 3816646"/>
              <a:gd name="connsiteY18" fmla="*/ 3399669 h 3410089"/>
              <a:gd name="connsiteX19" fmla="*/ 2745144 w 3816646"/>
              <a:gd name="connsiteY19" fmla="*/ 3402299 h 3410089"/>
              <a:gd name="connsiteX20" fmla="*/ 2727103 w 3816646"/>
              <a:gd name="connsiteY20" fmla="*/ 3404117 h 3410089"/>
              <a:gd name="connsiteX21" fmla="*/ 2701223 w 3816646"/>
              <a:gd name="connsiteY21" fmla="*/ 3408460 h 3410089"/>
              <a:gd name="connsiteX22" fmla="*/ 2687586 w 3816646"/>
              <a:gd name="connsiteY22" fmla="*/ 3408101 h 3410089"/>
              <a:gd name="connsiteX23" fmla="*/ 2667864 w 3816646"/>
              <a:gd name="connsiteY23" fmla="*/ 3410089 h 3410089"/>
              <a:gd name="connsiteX24" fmla="*/ 1148780 w 3816646"/>
              <a:gd name="connsiteY24" fmla="*/ 3410089 h 3410089"/>
              <a:gd name="connsiteX25" fmla="*/ 1129058 w 3816646"/>
              <a:gd name="connsiteY25" fmla="*/ 3408101 h 3410089"/>
              <a:gd name="connsiteX26" fmla="*/ 1115422 w 3816646"/>
              <a:gd name="connsiteY26" fmla="*/ 3408460 h 3410089"/>
              <a:gd name="connsiteX27" fmla="*/ 1089544 w 3816646"/>
              <a:gd name="connsiteY27" fmla="*/ 3404118 h 3410089"/>
              <a:gd name="connsiteX28" fmla="*/ 1071500 w 3816646"/>
              <a:gd name="connsiteY28" fmla="*/ 3402299 h 3410089"/>
              <a:gd name="connsiteX29" fmla="*/ 1063026 w 3816646"/>
              <a:gd name="connsiteY29" fmla="*/ 3399668 h 3410089"/>
              <a:gd name="connsiteX30" fmla="*/ 1042863 w 3816646"/>
              <a:gd name="connsiteY30" fmla="*/ 3396285 h 3410089"/>
              <a:gd name="connsiteX31" fmla="*/ 810025 w 3816646"/>
              <a:gd name="connsiteY31" fmla="*/ 3217622 h 3410089"/>
              <a:gd name="connsiteX32" fmla="*/ 50483 w 3816646"/>
              <a:gd name="connsiteY32" fmla="*/ 1902057 h 3410089"/>
              <a:gd name="connsiteX33" fmla="*/ 1950 w 3816646"/>
              <a:gd name="connsiteY33" fmla="*/ 1757727 h 3410089"/>
              <a:gd name="connsiteX34" fmla="*/ 1285 w 3816646"/>
              <a:gd name="connsiteY34" fmla="*/ 1732474 h 3410089"/>
              <a:gd name="connsiteX35" fmla="*/ 1 w 3816646"/>
              <a:gd name="connsiteY35" fmla="*/ 1724820 h 3410089"/>
              <a:gd name="connsiteX36" fmla="*/ 542 w 3816646"/>
              <a:gd name="connsiteY36" fmla="*/ 1704247 h 3410089"/>
              <a:gd name="connsiteX37" fmla="*/ 0 w 3816646"/>
              <a:gd name="connsiteY37" fmla="*/ 1683641 h 3410089"/>
              <a:gd name="connsiteX38" fmla="*/ 1287 w 3816646"/>
              <a:gd name="connsiteY38" fmla="*/ 1675973 h 3410089"/>
              <a:gd name="connsiteX39" fmla="*/ 1951 w 3816646"/>
              <a:gd name="connsiteY39" fmla="*/ 1650733 h 3410089"/>
              <a:gd name="connsiteX40" fmla="*/ 50484 w 3816646"/>
              <a:gd name="connsiteY40" fmla="*/ 1506404 h 3410089"/>
              <a:gd name="connsiteX41" fmla="*/ 810026 w 3816646"/>
              <a:gd name="connsiteY41" fmla="*/ 190838 h 3410089"/>
              <a:gd name="connsiteX42" fmla="*/ 1115423 w 3816646"/>
              <a:gd name="connsiteY42" fmla="*/ 0 h 341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816646" h="3410089">
                <a:moveTo>
                  <a:pt x="1115423" y="0"/>
                </a:moveTo>
                <a:lnTo>
                  <a:pt x="1143304" y="734"/>
                </a:lnTo>
                <a:lnTo>
                  <a:pt x="1148780" y="182"/>
                </a:lnTo>
                <a:lnTo>
                  <a:pt x="2667864" y="182"/>
                </a:lnTo>
                <a:lnTo>
                  <a:pt x="2673341" y="734"/>
                </a:lnTo>
                <a:lnTo>
                  <a:pt x="2701224" y="0"/>
                </a:lnTo>
                <a:cubicBezTo>
                  <a:pt x="2824014" y="8678"/>
                  <a:pt x="2940441" y="76210"/>
                  <a:pt x="3006621" y="190838"/>
                </a:cubicBezTo>
                <a:lnTo>
                  <a:pt x="3766163" y="1506404"/>
                </a:lnTo>
                <a:cubicBezTo>
                  <a:pt x="3792636" y="1552255"/>
                  <a:pt x="3808562" y="1601301"/>
                  <a:pt x="3814696" y="1650733"/>
                </a:cubicBezTo>
                <a:lnTo>
                  <a:pt x="3815361" y="1675987"/>
                </a:lnTo>
                <a:lnTo>
                  <a:pt x="3816645" y="1683641"/>
                </a:lnTo>
                <a:lnTo>
                  <a:pt x="3816104" y="1704211"/>
                </a:lnTo>
                <a:lnTo>
                  <a:pt x="3816646" y="1724820"/>
                </a:lnTo>
                <a:lnTo>
                  <a:pt x="3815359" y="1732488"/>
                </a:lnTo>
                <a:lnTo>
                  <a:pt x="3814695" y="1757727"/>
                </a:lnTo>
                <a:cubicBezTo>
                  <a:pt x="3808561" y="1807160"/>
                  <a:pt x="3792635" y="1856205"/>
                  <a:pt x="3766162" y="1902057"/>
                </a:cubicBezTo>
                <a:lnTo>
                  <a:pt x="3006620" y="3217622"/>
                </a:lnTo>
                <a:cubicBezTo>
                  <a:pt x="2953676" y="3309325"/>
                  <a:pt x="2868574" y="3370886"/>
                  <a:pt x="2773782" y="3396285"/>
                </a:cubicBezTo>
                <a:lnTo>
                  <a:pt x="2753618" y="3399669"/>
                </a:lnTo>
                <a:lnTo>
                  <a:pt x="2745144" y="3402299"/>
                </a:lnTo>
                <a:lnTo>
                  <a:pt x="2727103" y="3404117"/>
                </a:lnTo>
                <a:lnTo>
                  <a:pt x="2701223" y="3408460"/>
                </a:lnTo>
                <a:lnTo>
                  <a:pt x="2687586" y="3408101"/>
                </a:lnTo>
                <a:lnTo>
                  <a:pt x="2667864" y="3410089"/>
                </a:lnTo>
                <a:lnTo>
                  <a:pt x="1148780" y="3410089"/>
                </a:lnTo>
                <a:lnTo>
                  <a:pt x="1129058" y="3408101"/>
                </a:lnTo>
                <a:lnTo>
                  <a:pt x="1115422" y="3408460"/>
                </a:lnTo>
                <a:lnTo>
                  <a:pt x="1089544" y="3404118"/>
                </a:lnTo>
                <a:lnTo>
                  <a:pt x="1071500" y="3402299"/>
                </a:lnTo>
                <a:lnTo>
                  <a:pt x="1063026" y="3399668"/>
                </a:lnTo>
                <a:lnTo>
                  <a:pt x="1042863" y="3396285"/>
                </a:lnTo>
                <a:cubicBezTo>
                  <a:pt x="948071" y="3370886"/>
                  <a:pt x="862969" y="3309325"/>
                  <a:pt x="810025" y="3217622"/>
                </a:cubicBezTo>
                <a:lnTo>
                  <a:pt x="50483" y="1902057"/>
                </a:lnTo>
                <a:cubicBezTo>
                  <a:pt x="24011" y="1856205"/>
                  <a:pt x="8084" y="1807160"/>
                  <a:pt x="1950" y="1757727"/>
                </a:cubicBezTo>
                <a:lnTo>
                  <a:pt x="1285" y="1732474"/>
                </a:lnTo>
                <a:lnTo>
                  <a:pt x="1" y="1724820"/>
                </a:lnTo>
                <a:lnTo>
                  <a:pt x="542" y="1704247"/>
                </a:lnTo>
                <a:lnTo>
                  <a:pt x="0" y="1683641"/>
                </a:lnTo>
                <a:lnTo>
                  <a:pt x="1287" y="1675973"/>
                </a:lnTo>
                <a:lnTo>
                  <a:pt x="1951" y="1650733"/>
                </a:lnTo>
                <a:cubicBezTo>
                  <a:pt x="8085" y="1601301"/>
                  <a:pt x="24011" y="1552255"/>
                  <a:pt x="50484" y="1506404"/>
                </a:cubicBezTo>
                <a:lnTo>
                  <a:pt x="810026" y="190838"/>
                </a:lnTo>
                <a:cubicBezTo>
                  <a:pt x="876206" y="76210"/>
                  <a:pt x="992633" y="8678"/>
                  <a:pt x="1115423" y="0"/>
                </a:cubicBezTo>
                <a:close/>
              </a:path>
            </a:pathLst>
          </a:custGeom>
          <a:solidFill>
            <a:srgbClr val="0F9ED5">
              <a:alpha val="30196"/>
            </a:srgbClr>
          </a:solidFill>
          <a:ln w="190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R" sz="1200" dirty="0">
              <a:solidFill>
                <a:schemeClr val="accent4"/>
              </a:solidFill>
            </a:endParaRPr>
          </a:p>
        </p:txBody>
      </p:sp>
      <p:sp>
        <p:nvSpPr>
          <p:cNvPr id="56" name="Freeform 3">
            <a:extLst>
              <a:ext uri="{FF2B5EF4-FFF2-40B4-BE49-F238E27FC236}">
                <a16:creationId xmlns:a16="http://schemas.microsoft.com/office/drawing/2014/main" id="{E7AADCDC-1F01-38AB-3EDA-20DEBCEF34B3}"/>
              </a:ext>
            </a:extLst>
          </p:cNvPr>
          <p:cNvSpPr/>
          <p:nvPr/>
        </p:nvSpPr>
        <p:spPr>
          <a:xfrm>
            <a:off x="595093" y="3068046"/>
            <a:ext cx="324243" cy="289704"/>
          </a:xfrm>
          <a:custGeom>
            <a:avLst/>
            <a:gdLst>
              <a:gd name="connsiteX0" fmla="*/ 1115423 w 3816646"/>
              <a:gd name="connsiteY0" fmla="*/ 0 h 3410089"/>
              <a:gd name="connsiteX1" fmla="*/ 1143304 w 3816646"/>
              <a:gd name="connsiteY1" fmla="*/ 734 h 3410089"/>
              <a:gd name="connsiteX2" fmla="*/ 1148780 w 3816646"/>
              <a:gd name="connsiteY2" fmla="*/ 182 h 3410089"/>
              <a:gd name="connsiteX3" fmla="*/ 2667864 w 3816646"/>
              <a:gd name="connsiteY3" fmla="*/ 182 h 3410089"/>
              <a:gd name="connsiteX4" fmla="*/ 2673341 w 3816646"/>
              <a:gd name="connsiteY4" fmla="*/ 734 h 3410089"/>
              <a:gd name="connsiteX5" fmla="*/ 2701224 w 3816646"/>
              <a:gd name="connsiteY5" fmla="*/ 0 h 3410089"/>
              <a:gd name="connsiteX6" fmla="*/ 3006621 w 3816646"/>
              <a:gd name="connsiteY6" fmla="*/ 190838 h 3410089"/>
              <a:gd name="connsiteX7" fmla="*/ 3766163 w 3816646"/>
              <a:gd name="connsiteY7" fmla="*/ 1506404 h 3410089"/>
              <a:gd name="connsiteX8" fmla="*/ 3814696 w 3816646"/>
              <a:gd name="connsiteY8" fmla="*/ 1650733 h 3410089"/>
              <a:gd name="connsiteX9" fmla="*/ 3815361 w 3816646"/>
              <a:gd name="connsiteY9" fmla="*/ 1675987 h 3410089"/>
              <a:gd name="connsiteX10" fmla="*/ 3816645 w 3816646"/>
              <a:gd name="connsiteY10" fmla="*/ 1683641 h 3410089"/>
              <a:gd name="connsiteX11" fmla="*/ 3816104 w 3816646"/>
              <a:gd name="connsiteY11" fmla="*/ 1704211 h 3410089"/>
              <a:gd name="connsiteX12" fmla="*/ 3816646 w 3816646"/>
              <a:gd name="connsiteY12" fmla="*/ 1724820 h 3410089"/>
              <a:gd name="connsiteX13" fmla="*/ 3815359 w 3816646"/>
              <a:gd name="connsiteY13" fmla="*/ 1732488 h 3410089"/>
              <a:gd name="connsiteX14" fmla="*/ 3814695 w 3816646"/>
              <a:gd name="connsiteY14" fmla="*/ 1757727 h 3410089"/>
              <a:gd name="connsiteX15" fmla="*/ 3766162 w 3816646"/>
              <a:gd name="connsiteY15" fmla="*/ 1902057 h 3410089"/>
              <a:gd name="connsiteX16" fmla="*/ 3006620 w 3816646"/>
              <a:gd name="connsiteY16" fmla="*/ 3217622 h 3410089"/>
              <a:gd name="connsiteX17" fmla="*/ 2773782 w 3816646"/>
              <a:gd name="connsiteY17" fmla="*/ 3396285 h 3410089"/>
              <a:gd name="connsiteX18" fmla="*/ 2753618 w 3816646"/>
              <a:gd name="connsiteY18" fmla="*/ 3399669 h 3410089"/>
              <a:gd name="connsiteX19" fmla="*/ 2745144 w 3816646"/>
              <a:gd name="connsiteY19" fmla="*/ 3402299 h 3410089"/>
              <a:gd name="connsiteX20" fmla="*/ 2727103 w 3816646"/>
              <a:gd name="connsiteY20" fmla="*/ 3404117 h 3410089"/>
              <a:gd name="connsiteX21" fmla="*/ 2701223 w 3816646"/>
              <a:gd name="connsiteY21" fmla="*/ 3408460 h 3410089"/>
              <a:gd name="connsiteX22" fmla="*/ 2687586 w 3816646"/>
              <a:gd name="connsiteY22" fmla="*/ 3408101 h 3410089"/>
              <a:gd name="connsiteX23" fmla="*/ 2667864 w 3816646"/>
              <a:gd name="connsiteY23" fmla="*/ 3410089 h 3410089"/>
              <a:gd name="connsiteX24" fmla="*/ 1148780 w 3816646"/>
              <a:gd name="connsiteY24" fmla="*/ 3410089 h 3410089"/>
              <a:gd name="connsiteX25" fmla="*/ 1129058 w 3816646"/>
              <a:gd name="connsiteY25" fmla="*/ 3408101 h 3410089"/>
              <a:gd name="connsiteX26" fmla="*/ 1115422 w 3816646"/>
              <a:gd name="connsiteY26" fmla="*/ 3408460 h 3410089"/>
              <a:gd name="connsiteX27" fmla="*/ 1089544 w 3816646"/>
              <a:gd name="connsiteY27" fmla="*/ 3404118 h 3410089"/>
              <a:gd name="connsiteX28" fmla="*/ 1071500 w 3816646"/>
              <a:gd name="connsiteY28" fmla="*/ 3402299 h 3410089"/>
              <a:gd name="connsiteX29" fmla="*/ 1063026 w 3816646"/>
              <a:gd name="connsiteY29" fmla="*/ 3399668 h 3410089"/>
              <a:gd name="connsiteX30" fmla="*/ 1042863 w 3816646"/>
              <a:gd name="connsiteY30" fmla="*/ 3396285 h 3410089"/>
              <a:gd name="connsiteX31" fmla="*/ 810025 w 3816646"/>
              <a:gd name="connsiteY31" fmla="*/ 3217622 h 3410089"/>
              <a:gd name="connsiteX32" fmla="*/ 50483 w 3816646"/>
              <a:gd name="connsiteY32" fmla="*/ 1902057 h 3410089"/>
              <a:gd name="connsiteX33" fmla="*/ 1950 w 3816646"/>
              <a:gd name="connsiteY33" fmla="*/ 1757727 h 3410089"/>
              <a:gd name="connsiteX34" fmla="*/ 1285 w 3816646"/>
              <a:gd name="connsiteY34" fmla="*/ 1732474 h 3410089"/>
              <a:gd name="connsiteX35" fmla="*/ 1 w 3816646"/>
              <a:gd name="connsiteY35" fmla="*/ 1724820 h 3410089"/>
              <a:gd name="connsiteX36" fmla="*/ 542 w 3816646"/>
              <a:gd name="connsiteY36" fmla="*/ 1704247 h 3410089"/>
              <a:gd name="connsiteX37" fmla="*/ 0 w 3816646"/>
              <a:gd name="connsiteY37" fmla="*/ 1683641 h 3410089"/>
              <a:gd name="connsiteX38" fmla="*/ 1287 w 3816646"/>
              <a:gd name="connsiteY38" fmla="*/ 1675973 h 3410089"/>
              <a:gd name="connsiteX39" fmla="*/ 1951 w 3816646"/>
              <a:gd name="connsiteY39" fmla="*/ 1650733 h 3410089"/>
              <a:gd name="connsiteX40" fmla="*/ 50484 w 3816646"/>
              <a:gd name="connsiteY40" fmla="*/ 1506404 h 3410089"/>
              <a:gd name="connsiteX41" fmla="*/ 810026 w 3816646"/>
              <a:gd name="connsiteY41" fmla="*/ 190838 h 3410089"/>
              <a:gd name="connsiteX42" fmla="*/ 1115423 w 3816646"/>
              <a:gd name="connsiteY42" fmla="*/ 0 h 341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816646" h="3410089">
                <a:moveTo>
                  <a:pt x="1115423" y="0"/>
                </a:moveTo>
                <a:lnTo>
                  <a:pt x="1143304" y="734"/>
                </a:lnTo>
                <a:lnTo>
                  <a:pt x="1148780" y="182"/>
                </a:lnTo>
                <a:lnTo>
                  <a:pt x="2667864" y="182"/>
                </a:lnTo>
                <a:lnTo>
                  <a:pt x="2673341" y="734"/>
                </a:lnTo>
                <a:lnTo>
                  <a:pt x="2701224" y="0"/>
                </a:lnTo>
                <a:cubicBezTo>
                  <a:pt x="2824014" y="8678"/>
                  <a:pt x="2940441" y="76210"/>
                  <a:pt x="3006621" y="190838"/>
                </a:cubicBezTo>
                <a:lnTo>
                  <a:pt x="3766163" y="1506404"/>
                </a:lnTo>
                <a:cubicBezTo>
                  <a:pt x="3792636" y="1552255"/>
                  <a:pt x="3808562" y="1601301"/>
                  <a:pt x="3814696" y="1650733"/>
                </a:cubicBezTo>
                <a:lnTo>
                  <a:pt x="3815361" y="1675987"/>
                </a:lnTo>
                <a:lnTo>
                  <a:pt x="3816645" y="1683641"/>
                </a:lnTo>
                <a:lnTo>
                  <a:pt x="3816104" y="1704211"/>
                </a:lnTo>
                <a:lnTo>
                  <a:pt x="3816646" y="1724820"/>
                </a:lnTo>
                <a:lnTo>
                  <a:pt x="3815359" y="1732488"/>
                </a:lnTo>
                <a:lnTo>
                  <a:pt x="3814695" y="1757727"/>
                </a:lnTo>
                <a:cubicBezTo>
                  <a:pt x="3808561" y="1807160"/>
                  <a:pt x="3792635" y="1856205"/>
                  <a:pt x="3766162" y="1902057"/>
                </a:cubicBezTo>
                <a:lnTo>
                  <a:pt x="3006620" y="3217622"/>
                </a:lnTo>
                <a:cubicBezTo>
                  <a:pt x="2953676" y="3309325"/>
                  <a:pt x="2868574" y="3370886"/>
                  <a:pt x="2773782" y="3396285"/>
                </a:cubicBezTo>
                <a:lnTo>
                  <a:pt x="2753618" y="3399669"/>
                </a:lnTo>
                <a:lnTo>
                  <a:pt x="2745144" y="3402299"/>
                </a:lnTo>
                <a:lnTo>
                  <a:pt x="2727103" y="3404117"/>
                </a:lnTo>
                <a:lnTo>
                  <a:pt x="2701223" y="3408460"/>
                </a:lnTo>
                <a:lnTo>
                  <a:pt x="2687586" y="3408101"/>
                </a:lnTo>
                <a:lnTo>
                  <a:pt x="2667864" y="3410089"/>
                </a:lnTo>
                <a:lnTo>
                  <a:pt x="1148780" y="3410089"/>
                </a:lnTo>
                <a:lnTo>
                  <a:pt x="1129058" y="3408101"/>
                </a:lnTo>
                <a:lnTo>
                  <a:pt x="1115422" y="3408460"/>
                </a:lnTo>
                <a:lnTo>
                  <a:pt x="1089544" y="3404118"/>
                </a:lnTo>
                <a:lnTo>
                  <a:pt x="1071500" y="3402299"/>
                </a:lnTo>
                <a:lnTo>
                  <a:pt x="1063026" y="3399668"/>
                </a:lnTo>
                <a:lnTo>
                  <a:pt x="1042863" y="3396285"/>
                </a:lnTo>
                <a:cubicBezTo>
                  <a:pt x="948071" y="3370886"/>
                  <a:pt x="862969" y="3309325"/>
                  <a:pt x="810025" y="3217622"/>
                </a:cubicBezTo>
                <a:lnTo>
                  <a:pt x="50483" y="1902057"/>
                </a:lnTo>
                <a:cubicBezTo>
                  <a:pt x="24011" y="1856205"/>
                  <a:pt x="8084" y="1807160"/>
                  <a:pt x="1950" y="1757727"/>
                </a:cubicBezTo>
                <a:lnTo>
                  <a:pt x="1285" y="1732474"/>
                </a:lnTo>
                <a:lnTo>
                  <a:pt x="1" y="1724820"/>
                </a:lnTo>
                <a:lnTo>
                  <a:pt x="542" y="1704247"/>
                </a:lnTo>
                <a:lnTo>
                  <a:pt x="0" y="1683641"/>
                </a:lnTo>
                <a:lnTo>
                  <a:pt x="1287" y="1675973"/>
                </a:lnTo>
                <a:lnTo>
                  <a:pt x="1951" y="1650733"/>
                </a:lnTo>
                <a:cubicBezTo>
                  <a:pt x="8085" y="1601301"/>
                  <a:pt x="24011" y="1552255"/>
                  <a:pt x="50484" y="1506404"/>
                </a:cubicBezTo>
                <a:lnTo>
                  <a:pt x="810026" y="190838"/>
                </a:lnTo>
                <a:cubicBezTo>
                  <a:pt x="876206" y="76210"/>
                  <a:pt x="992633" y="8678"/>
                  <a:pt x="1115423" y="0"/>
                </a:cubicBezTo>
                <a:close/>
              </a:path>
            </a:pathLst>
          </a:custGeom>
          <a:solidFill>
            <a:srgbClr val="0F9ED5">
              <a:alpha val="30196"/>
            </a:srgbClr>
          </a:solidFill>
          <a:ln w="190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R" sz="1200" dirty="0">
              <a:solidFill>
                <a:schemeClr val="accent4"/>
              </a:solidFill>
            </a:endParaRPr>
          </a:p>
        </p:txBody>
      </p:sp>
      <p:sp>
        <p:nvSpPr>
          <p:cNvPr id="55" name="Freeform 3">
            <a:extLst>
              <a:ext uri="{FF2B5EF4-FFF2-40B4-BE49-F238E27FC236}">
                <a16:creationId xmlns:a16="http://schemas.microsoft.com/office/drawing/2014/main" id="{944E53F8-5A26-EB77-A89B-8D037123D1E5}"/>
              </a:ext>
            </a:extLst>
          </p:cNvPr>
          <p:cNvSpPr/>
          <p:nvPr/>
        </p:nvSpPr>
        <p:spPr>
          <a:xfrm>
            <a:off x="595093" y="2314880"/>
            <a:ext cx="324243" cy="289704"/>
          </a:xfrm>
          <a:custGeom>
            <a:avLst/>
            <a:gdLst>
              <a:gd name="connsiteX0" fmla="*/ 1115423 w 3816646"/>
              <a:gd name="connsiteY0" fmla="*/ 0 h 3410089"/>
              <a:gd name="connsiteX1" fmla="*/ 1143304 w 3816646"/>
              <a:gd name="connsiteY1" fmla="*/ 734 h 3410089"/>
              <a:gd name="connsiteX2" fmla="*/ 1148780 w 3816646"/>
              <a:gd name="connsiteY2" fmla="*/ 182 h 3410089"/>
              <a:gd name="connsiteX3" fmla="*/ 2667864 w 3816646"/>
              <a:gd name="connsiteY3" fmla="*/ 182 h 3410089"/>
              <a:gd name="connsiteX4" fmla="*/ 2673341 w 3816646"/>
              <a:gd name="connsiteY4" fmla="*/ 734 h 3410089"/>
              <a:gd name="connsiteX5" fmla="*/ 2701224 w 3816646"/>
              <a:gd name="connsiteY5" fmla="*/ 0 h 3410089"/>
              <a:gd name="connsiteX6" fmla="*/ 3006621 w 3816646"/>
              <a:gd name="connsiteY6" fmla="*/ 190838 h 3410089"/>
              <a:gd name="connsiteX7" fmla="*/ 3766163 w 3816646"/>
              <a:gd name="connsiteY7" fmla="*/ 1506404 h 3410089"/>
              <a:gd name="connsiteX8" fmla="*/ 3814696 w 3816646"/>
              <a:gd name="connsiteY8" fmla="*/ 1650733 h 3410089"/>
              <a:gd name="connsiteX9" fmla="*/ 3815361 w 3816646"/>
              <a:gd name="connsiteY9" fmla="*/ 1675987 h 3410089"/>
              <a:gd name="connsiteX10" fmla="*/ 3816645 w 3816646"/>
              <a:gd name="connsiteY10" fmla="*/ 1683641 h 3410089"/>
              <a:gd name="connsiteX11" fmla="*/ 3816104 w 3816646"/>
              <a:gd name="connsiteY11" fmla="*/ 1704211 h 3410089"/>
              <a:gd name="connsiteX12" fmla="*/ 3816646 w 3816646"/>
              <a:gd name="connsiteY12" fmla="*/ 1724820 h 3410089"/>
              <a:gd name="connsiteX13" fmla="*/ 3815359 w 3816646"/>
              <a:gd name="connsiteY13" fmla="*/ 1732488 h 3410089"/>
              <a:gd name="connsiteX14" fmla="*/ 3814695 w 3816646"/>
              <a:gd name="connsiteY14" fmla="*/ 1757727 h 3410089"/>
              <a:gd name="connsiteX15" fmla="*/ 3766162 w 3816646"/>
              <a:gd name="connsiteY15" fmla="*/ 1902057 h 3410089"/>
              <a:gd name="connsiteX16" fmla="*/ 3006620 w 3816646"/>
              <a:gd name="connsiteY16" fmla="*/ 3217622 h 3410089"/>
              <a:gd name="connsiteX17" fmla="*/ 2773782 w 3816646"/>
              <a:gd name="connsiteY17" fmla="*/ 3396285 h 3410089"/>
              <a:gd name="connsiteX18" fmla="*/ 2753618 w 3816646"/>
              <a:gd name="connsiteY18" fmla="*/ 3399669 h 3410089"/>
              <a:gd name="connsiteX19" fmla="*/ 2745144 w 3816646"/>
              <a:gd name="connsiteY19" fmla="*/ 3402299 h 3410089"/>
              <a:gd name="connsiteX20" fmla="*/ 2727103 w 3816646"/>
              <a:gd name="connsiteY20" fmla="*/ 3404117 h 3410089"/>
              <a:gd name="connsiteX21" fmla="*/ 2701223 w 3816646"/>
              <a:gd name="connsiteY21" fmla="*/ 3408460 h 3410089"/>
              <a:gd name="connsiteX22" fmla="*/ 2687586 w 3816646"/>
              <a:gd name="connsiteY22" fmla="*/ 3408101 h 3410089"/>
              <a:gd name="connsiteX23" fmla="*/ 2667864 w 3816646"/>
              <a:gd name="connsiteY23" fmla="*/ 3410089 h 3410089"/>
              <a:gd name="connsiteX24" fmla="*/ 1148780 w 3816646"/>
              <a:gd name="connsiteY24" fmla="*/ 3410089 h 3410089"/>
              <a:gd name="connsiteX25" fmla="*/ 1129058 w 3816646"/>
              <a:gd name="connsiteY25" fmla="*/ 3408101 h 3410089"/>
              <a:gd name="connsiteX26" fmla="*/ 1115422 w 3816646"/>
              <a:gd name="connsiteY26" fmla="*/ 3408460 h 3410089"/>
              <a:gd name="connsiteX27" fmla="*/ 1089544 w 3816646"/>
              <a:gd name="connsiteY27" fmla="*/ 3404118 h 3410089"/>
              <a:gd name="connsiteX28" fmla="*/ 1071500 w 3816646"/>
              <a:gd name="connsiteY28" fmla="*/ 3402299 h 3410089"/>
              <a:gd name="connsiteX29" fmla="*/ 1063026 w 3816646"/>
              <a:gd name="connsiteY29" fmla="*/ 3399668 h 3410089"/>
              <a:gd name="connsiteX30" fmla="*/ 1042863 w 3816646"/>
              <a:gd name="connsiteY30" fmla="*/ 3396285 h 3410089"/>
              <a:gd name="connsiteX31" fmla="*/ 810025 w 3816646"/>
              <a:gd name="connsiteY31" fmla="*/ 3217622 h 3410089"/>
              <a:gd name="connsiteX32" fmla="*/ 50483 w 3816646"/>
              <a:gd name="connsiteY32" fmla="*/ 1902057 h 3410089"/>
              <a:gd name="connsiteX33" fmla="*/ 1950 w 3816646"/>
              <a:gd name="connsiteY33" fmla="*/ 1757727 h 3410089"/>
              <a:gd name="connsiteX34" fmla="*/ 1285 w 3816646"/>
              <a:gd name="connsiteY34" fmla="*/ 1732474 h 3410089"/>
              <a:gd name="connsiteX35" fmla="*/ 1 w 3816646"/>
              <a:gd name="connsiteY35" fmla="*/ 1724820 h 3410089"/>
              <a:gd name="connsiteX36" fmla="*/ 542 w 3816646"/>
              <a:gd name="connsiteY36" fmla="*/ 1704247 h 3410089"/>
              <a:gd name="connsiteX37" fmla="*/ 0 w 3816646"/>
              <a:gd name="connsiteY37" fmla="*/ 1683641 h 3410089"/>
              <a:gd name="connsiteX38" fmla="*/ 1287 w 3816646"/>
              <a:gd name="connsiteY38" fmla="*/ 1675973 h 3410089"/>
              <a:gd name="connsiteX39" fmla="*/ 1951 w 3816646"/>
              <a:gd name="connsiteY39" fmla="*/ 1650733 h 3410089"/>
              <a:gd name="connsiteX40" fmla="*/ 50484 w 3816646"/>
              <a:gd name="connsiteY40" fmla="*/ 1506404 h 3410089"/>
              <a:gd name="connsiteX41" fmla="*/ 810026 w 3816646"/>
              <a:gd name="connsiteY41" fmla="*/ 190838 h 3410089"/>
              <a:gd name="connsiteX42" fmla="*/ 1115423 w 3816646"/>
              <a:gd name="connsiteY42" fmla="*/ 0 h 341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816646" h="3410089">
                <a:moveTo>
                  <a:pt x="1115423" y="0"/>
                </a:moveTo>
                <a:lnTo>
                  <a:pt x="1143304" y="734"/>
                </a:lnTo>
                <a:lnTo>
                  <a:pt x="1148780" y="182"/>
                </a:lnTo>
                <a:lnTo>
                  <a:pt x="2667864" y="182"/>
                </a:lnTo>
                <a:lnTo>
                  <a:pt x="2673341" y="734"/>
                </a:lnTo>
                <a:lnTo>
                  <a:pt x="2701224" y="0"/>
                </a:lnTo>
                <a:cubicBezTo>
                  <a:pt x="2824014" y="8678"/>
                  <a:pt x="2940441" y="76210"/>
                  <a:pt x="3006621" y="190838"/>
                </a:cubicBezTo>
                <a:lnTo>
                  <a:pt x="3766163" y="1506404"/>
                </a:lnTo>
                <a:cubicBezTo>
                  <a:pt x="3792636" y="1552255"/>
                  <a:pt x="3808562" y="1601301"/>
                  <a:pt x="3814696" y="1650733"/>
                </a:cubicBezTo>
                <a:lnTo>
                  <a:pt x="3815361" y="1675987"/>
                </a:lnTo>
                <a:lnTo>
                  <a:pt x="3816645" y="1683641"/>
                </a:lnTo>
                <a:lnTo>
                  <a:pt x="3816104" y="1704211"/>
                </a:lnTo>
                <a:lnTo>
                  <a:pt x="3816646" y="1724820"/>
                </a:lnTo>
                <a:lnTo>
                  <a:pt x="3815359" y="1732488"/>
                </a:lnTo>
                <a:lnTo>
                  <a:pt x="3814695" y="1757727"/>
                </a:lnTo>
                <a:cubicBezTo>
                  <a:pt x="3808561" y="1807160"/>
                  <a:pt x="3792635" y="1856205"/>
                  <a:pt x="3766162" y="1902057"/>
                </a:cubicBezTo>
                <a:lnTo>
                  <a:pt x="3006620" y="3217622"/>
                </a:lnTo>
                <a:cubicBezTo>
                  <a:pt x="2953676" y="3309325"/>
                  <a:pt x="2868574" y="3370886"/>
                  <a:pt x="2773782" y="3396285"/>
                </a:cubicBezTo>
                <a:lnTo>
                  <a:pt x="2753618" y="3399669"/>
                </a:lnTo>
                <a:lnTo>
                  <a:pt x="2745144" y="3402299"/>
                </a:lnTo>
                <a:lnTo>
                  <a:pt x="2727103" y="3404117"/>
                </a:lnTo>
                <a:lnTo>
                  <a:pt x="2701223" y="3408460"/>
                </a:lnTo>
                <a:lnTo>
                  <a:pt x="2687586" y="3408101"/>
                </a:lnTo>
                <a:lnTo>
                  <a:pt x="2667864" y="3410089"/>
                </a:lnTo>
                <a:lnTo>
                  <a:pt x="1148780" y="3410089"/>
                </a:lnTo>
                <a:lnTo>
                  <a:pt x="1129058" y="3408101"/>
                </a:lnTo>
                <a:lnTo>
                  <a:pt x="1115422" y="3408460"/>
                </a:lnTo>
                <a:lnTo>
                  <a:pt x="1089544" y="3404118"/>
                </a:lnTo>
                <a:lnTo>
                  <a:pt x="1071500" y="3402299"/>
                </a:lnTo>
                <a:lnTo>
                  <a:pt x="1063026" y="3399668"/>
                </a:lnTo>
                <a:lnTo>
                  <a:pt x="1042863" y="3396285"/>
                </a:lnTo>
                <a:cubicBezTo>
                  <a:pt x="948071" y="3370886"/>
                  <a:pt x="862969" y="3309325"/>
                  <a:pt x="810025" y="3217622"/>
                </a:cubicBezTo>
                <a:lnTo>
                  <a:pt x="50483" y="1902057"/>
                </a:lnTo>
                <a:cubicBezTo>
                  <a:pt x="24011" y="1856205"/>
                  <a:pt x="8084" y="1807160"/>
                  <a:pt x="1950" y="1757727"/>
                </a:cubicBezTo>
                <a:lnTo>
                  <a:pt x="1285" y="1732474"/>
                </a:lnTo>
                <a:lnTo>
                  <a:pt x="1" y="1724820"/>
                </a:lnTo>
                <a:lnTo>
                  <a:pt x="542" y="1704247"/>
                </a:lnTo>
                <a:lnTo>
                  <a:pt x="0" y="1683641"/>
                </a:lnTo>
                <a:lnTo>
                  <a:pt x="1287" y="1675973"/>
                </a:lnTo>
                <a:lnTo>
                  <a:pt x="1951" y="1650733"/>
                </a:lnTo>
                <a:cubicBezTo>
                  <a:pt x="8085" y="1601301"/>
                  <a:pt x="24011" y="1552255"/>
                  <a:pt x="50484" y="1506404"/>
                </a:cubicBezTo>
                <a:lnTo>
                  <a:pt x="810026" y="190838"/>
                </a:lnTo>
                <a:cubicBezTo>
                  <a:pt x="876206" y="76210"/>
                  <a:pt x="992633" y="8678"/>
                  <a:pt x="1115423" y="0"/>
                </a:cubicBezTo>
                <a:close/>
              </a:path>
            </a:pathLst>
          </a:custGeom>
          <a:solidFill>
            <a:srgbClr val="0F9ED5">
              <a:alpha val="30196"/>
            </a:srgbClr>
          </a:solidFill>
          <a:ln w="190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R" sz="1200" dirty="0">
              <a:solidFill>
                <a:schemeClr val="accent4"/>
              </a:solidFill>
            </a:endParaRPr>
          </a:p>
        </p:txBody>
      </p:sp>
      <p:sp>
        <p:nvSpPr>
          <p:cNvPr id="54" name="Freeform 3">
            <a:extLst>
              <a:ext uri="{FF2B5EF4-FFF2-40B4-BE49-F238E27FC236}">
                <a16:creationId xmlns:a16="http://schemas.microsoft.com/office/drawing/2014/main" id="{61DABF20-B106-E94C-2DE2-EBACF9346D48}"/>
              </a:ext>
            </a:extLst>
          </p:cNvPr>
          <p:cNvSpPr/>
          <p:nvPr/>
        </p:nvSpPr>
        <p:spPr>
          <a:xfrm>
            <a:off x="595093" y="1249383"/>
            <a:ext cx="324243" cy="289704"/>
          </a:xfrm>
          <a:custGeom>
            <a:avLst/>
            <a:gdLst>
              <a:gd name="connsiteX0" fmla="*/ 1115423 w 3816646"/>
              <a:gd name="connsiteY0" fmla="*/ 0 h 3410089"/>
              <a:gd name="connsiteX1" fmla="*/ 1143304 w 3816646"/>
              <a:gd name="connsiteY1" fmla="*/ 734 h 3410089"/>
              <a:gd name="connsiteX2" fmla="*/ 1148780 w 3816646"/>
              <a:gd name="connsiteY2" fmla="*/ 182 h 3410089"/>
              <a:gd name="connsiteX3" fmla="*/ 2667864 w 3816646"/>
              <a:gd name="connsiteY3" fmla="*/ 182 h 3410089"/>
              <a:gd name="connsiteX4" fmla="*/ 2673341 w 3816646"/>
              <a:gd name="connsiteY4" fmla="*/ 734 h 3410089"/>
              <a:gd name="connsiteX5" fmla="*/ 2701224 w 3816646"/>
              <a:gd name="connsiteY5" fmla="*/ 0 h 3410089"/>
              <a:gd name="connsiteX6" fmla="*/ 3006621 w 3816646"/>
              <a:gd name="connsiteY6" fmla="*/ 190838 h 3410089"/>
              <a:gd name="connsiteX7" fmla="*/ 3766163 w 3816646"/>
              <a:gd name="connsiteY7" fmla="*/ 1506404 h 3410089"/>
              <a:gd name="connsiteX8" fmla="*/ 3814696 w 3816646"/>
              <a:gd name="connsiteY8" fmla="*/ 1650733 h 3410089"/>
              <a:gd name="connsiteX9" fmla="*/ 3815361 w 3816646"/>
              <a:gd name="connsiteY9" fmla="*/ 1675987 h 3410089"/>
              <a:gd name="connsiteX10" fmla="*/ 3816645 w 3816646"/>
              <a:gd name="connsiteY10" fmla="*/ 1683641 h 3410089"/>
              <a:gd name="connsiteX11" fmla="*/ 3816104 w 3816646"/>
              <a:gd name="connsiteY11" fmla="*/ 1704211 h 3410089"/>
              <a:gd name="connsiteX12" fmla="*/ 3816646 w 3816646"/>
              <a:gd name="connsiteY12" fmla="*/ 1724820 h 3410089"/>
              <a:gd name="connsiteX13" fmla="*/ 3815359 w 3816646"/>
              <a:gd name="connsiteY13" fmla="*/ 1732488 h 3410089"/>
              <a:gd name="connsiteX14" fmla="*/ 3814695 w 3816646"/>
              <a:gd name="connsiteY14" fmla="*/ 1757727 h 3410089"/>
              <a:gd name="connsiteX15" fmla="*/ 3766162 w 3816646"/>
              <a:gd name="connsiteY15" fmla="*/ 1902057 h 3410089"/>
              <a:gd name="connsiteX16" fmla="*/ 3006620 w 3816646"/>
              <a:gd name="connsiteY16" fmla="*/ 3217622 h 3410089"/>
              <a:gd name="connsiteX17" fmla="*/ 2773782 w 3816646"/>
              <a:gd name="connsiteY17" fmla="*/ 3396285 h 3410089"/>
              <a:gd name="connsiteX18" fmla="*/ 2753618 w 3816646"/>
              <a:gd name="connsiteY18" fmla="*/ 3399669 h 3410089"/>
              <a:gd name="connsiteX19" fmla="*/ 2745144 w 3816646"/>
              <a:gd name="connsiteY19" fmla="*/ 3402299 h 3410089"/>
              <a:gd name="connsiteX20" fmla="*/ 2727103 w 3816646"/>
              <a:gd name="connsiteY20" fmla="*/ 3404117 h 3410089"/>
              <a:gd name="connsiteX21" fmla="*/ 2701223 w 3816646"/>
              <a:gd name="connsiteY21" fmla="*/ 3408460 h 3410089"/>
              <a:gd name="connsiteX22" fmla="*/ 2687586 w 3816646"/>
              <a:gd name="connsiteY22" fmla="*/ 3408101 h 3410089"/>
              <a:gd name="connsiteX23" fmla="*/ 2667864 w 3816646"/>
              <a:gd name="connsiteY23" fmla="*/ 3410089 h 3410089"/>
              <a:gd name="connsiteX24" fmla="*/ 1148780 w 3816646"/>
              <a:gd name="connsiteY24" fmla="*/ 3410089 h 3410089"/>
              <a:gd name="connsiteX25" fmla="*/ 1129058 w 3816646"/>
              <a:gd name="connsiteY25" fmla="*/ 3408101 h 3410089"/>
              <a:gd name="connsiteX26" fmla="*/ 1115422 w 3816646"/>
              <a:gd name="connsiteY26" fmla="*/ 3408460 h 3410089"/>
              <a:gd name="connsiteX27" fmla="*/ 1089544 w 3816646"/>
              <a:gd name="connsiteY27" fmla="*/ 3404118 h 3410089"/>
              <a:gd name="connsiteX28" fmla="*/ 1071500 w 3816646"/>
              <a:gd name="connsiteY28" fmla="*/ 3402299 h 3410089"/>
              <a:gd name="connsiteX29" fmla="*/ 1063026 w 3816646"/>
              <a:gd name="connsiteY29" fmla="*/ 3399668 h 3410089"/>
              <a:gd name="connsiteX30" fmla="*/ 1042863 w 3816646"/>
              <a:gd name="connsiteY30" fmla="*/ 3396285 h 3410089"/>
              <a:gd name="connsiteX31" fmla="*/ 810025 w 3816646"/>
              <a:gd name="connsiteY31" fmla="*/ 3217622 h 3410089"/>
              <a:gd name="connsiteX32" fmla="*/ 50483 w 3816646"/>
              <a:gd name="connsiteY32" fmla="*/ 1902057 h 3410089"/>
              <a:gd name="connsiteX33" fmla="*/ 1950 w 3816646"/>
              <a:gd name="connsiteY33" fmla="*/ 1757727 h 3410089"/>
              <a:gd name="connsiteX34" fmla="*/ 1285 w 3816646"/>
              <a:gd name="connsiteY34" fmla="*/ 1732474 h 3410089"/>
              <a:gd name="connsiteX35" fmla="*/ 1 w 3816646"/>
              <a:gd name="connsiteY35" fmla="*/ 1724820 h 3410089"/>
              <a:gd name="connsiteX36" fmla="*/ 542 w 3816646"/>
              <a:gd name="connsiteY36" fmla="*/ 1704247 h 3410089"/>
              <a:gd name="connsiteX37" fmla="*/ 0 w 3816646"/>
              <a:gd name="connsiteY37" fmla="*/ 1683641 h 3410089"/>
              <a:gd name="connsiteX38" fmla="*/ 1287 w 3816646"/>
              <a:gd name="connsiteY38" fmla="*/ 1675973 h 3410089"/>
              <a:gd name="connsiteX39" fmla="*/ 1951 w 3816646"/>
              <a:gd name="connsiteY39" fmla="*/ 1650733 h 3410089"/>
              <a:gd name="connsiteX40" fmla="*/ 50484 w 3816646"/>
              <a:gd name="connsiteY40" fmla="*/ 1506404 h 3410089"/>
              <a:gd name="connsiteX41" fmla="*/ 810026 w 3816646"/>
              <a:gd name="connsiteY41" fmla="*/ 190838 h 3410089"/>
              <a:gd name="connsiteX42" fmla="*/ 1115423 w 3816646"/>
              <a:gd name="connsiteY42" fmla="*/ 0 h 341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816646" h="3410089">
                <a:moveTo>
                  <a:pt x="1115423" y="0"/>
                </a:moveTo>
                <a:lnTo>
                  <a:pt x="1143304" y="734"/>
                </a:lnTo>
                <a:lnTo>
                  <a:pt x="1148780" y="182"/>
                </a:lnTo>
                <a:lnTo>
                  <a:pt x="2667864" y="182"/>
                </a:lnTo>
                <a:lnTo>
                  <a:pt x="2673341" y="734"/>
                </a:lnTo>
                <a:lnTo>
                  <a:pt x="2701224" y="0"/>
                </a:lnTo>
                <a:cubicBezTo>
                  <a:pt x="2824014" y="8678"/>
                  <a:pt x="2940441" y="76210"/>
                  <a:pt x="3006621" y="190838"/>
                </a:cubicBezTo>
                <a:lnTo>
                  <a:pt x="3766163" y="1506404"/>
                </a:lnTo>
                <a:cubicBezTo>
                  <a:pt x="3792636" y="1552255"/>
                  <a:pt x="3808562" y="1601301"/>
                  <a:pt x="3814696" y="1650733"/>
                </a:cubicBezTo>
                <a:lnTo>
                  <a:pt x="3815361" y="1675987"/>
                </a:lnTo>
                <a:lnTo>
                  <a:pt x="3816645" y="1683641"/>
                </a:lnTo>
                <a:lnTo>
                  <a:pt x="3816104" y="1704211"/>
                </a:lnTo>
                <a:lnTo>
                  <a:pt x="3816646" y="1724820"/>
                </a:lnTo>
                <a:lnTo>
                  <a:pt x="3815359" y="1732488"/>
                </a:lnTo>
                <a:lnTo>
                  <a:pt x="3814695" y="1757727"/>
                </a:lnTo>
                <a:cubicBezTo>
                  <a:pt x="3808561" y="1807160"/>
                  <a:pt x="3792635" y="1856205"/>
                  <a:pt x="3766162" y="1902057"/>
                </a:cubicBezTo>
                <a:lnTo>
                  <a:pt x="3006620" y="3217622"/>
                </a:lnTo>
                <a:cubicBezTo>
                  <a:pt x="2953676" y="3309325"/>
                  <a:pt x="2868574" y="3370886"/>
                  <a:pt x="2773782" y="3396285"/>
                </a:cubicBezTo>
                <a:lnTo>
                  <a:pt x="2753618" y="3399669"/>
                </a:lnTo>
                <a:lnTo>
                  <a:pt x="2745144" y="3402299"/>
                </a:lnTo>
                <a:lnTo>
                  <a:pt x="2727103" y="3404117"/>
                </a:lnTo>
                <a:lnTo>
                  <a:pt x="2701223" y="3408460"/>
                </a:lnTo>
                <a:lnTo>
                  <a:pt x="2687586" y="3408101"/>
                </a:lnTo>
                <a:lnTo>
                  <a:pt x="2667864" y="3410089"/>
                </a:lnTo>
                <a:lnTo>
                  <a:pt x="1148780" y="3410089"/>
                </a:lnTo>
                <a:lnTo>
                  <a:pt x="1129058" y="3408101"/>
                </a:lnTo>
                <a:lnTo>
                  <a:pt x="1115422" y="3408460"/>
                </a:lnTo>
                <a:lnTo>
                  <a:pt x="1089544" y="3404118"/>
                </a:lnTo>
                <a:lnTo>
                  <a:pt x="1071500" y="3402299"/>
                </a:lnTo>
                <a:lnTo>
                  <a:pt x="1063026" y="3399668"/>
                </a:lnTo>
                <a:lnTo>
                  <a:pt x="1042863" y="3396285"/>
                </a:lnTo>
                <a:cubicBezTo>
                  <a:pt x="948071" y="3370886"/>
                  <a:pt x="862969" y="3309325"/>
                  <a:pt x="810025" y="3217622"/>
                </a:cubicBezTo>
                <a:lnTo>
                  <a:pt x="50483" y="1902057"/>
                </a:lnTo>
                <a:cubicBezTo>
                  <a:pt x="24011" y="1856205"/>
                  <a:pt x="8084" y="1807160"/>
                  <a:pt x="1950" y="1757727"/>
                </a:cubicBezTo>
                <a:lnTo>
                  <a:pt x="1285" y="1732474"/>
                </a:lnTo>
                <a:lnTo>
                  <a:pt x="1" y="1724820"/>
                </a:lnTo>
                <a:lnTo>
                  <a:pt x="542" y="1704247"/>
                </a:lnTo>
                <a:lnTo>
                  <a:pt x="0" y="1683641"/>
                </a:lnTo>
                <a:lnTo>
                  <a:pt x="1287" y="1675973"/>
                </a:lnTo>
                <a:lnTo>
                  <a:pt x="1951" y="1650733"/>
                </a:lnTo>
                <a:cubicBezTo>
                  <a:pt x="8085" y="1601301"/>
                  <a:pt x="24011" y="1552255"/>
                  <a:pt x="50484" y="1506404"/>
                </a:cubicBezTo>
                <a:lnTo>
                  <a:pt x="810026" y="190838"/>
                </a:lnTo>
                <a:cubicBezTo>
                  <a:pt x="876206" y="76210"/>
                  <a:pt x="992633" y="8678"/>
                  <a:pt x="1115423" y="0"/>
                </a:cubicBezTo>
                <a:close/>
              </a:path>
            </a:pathLst>
          </a:custGeom>
          <a:solidFill>
            <a:srgbClr val="0F9ED5">
              <a:alpha val="30196"/>
            </a:srgbClr>
          </a:solidFill>
          <a:ln w="190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R" sz="1200" dirty="0">
              <a:solidFill>
                <a:schemeClr val="accent4"/>
              </a:solidFill>
            </a:endParaRPr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47F4746A-B673-555D-398B-4D4C7DA2074D}"/>
              </a:ext>
            </a:extLst>
          </p:cNvPr>
          <p:cNvSpPr/>
          <p:nvPr/>
        </p:nvSpPr>
        <p:spPr>
          <a:xfrm>
            <a:off x="4203412" y="0"/>
            <a:ext cx="4946904" cy="4399799"/>
          </a:xfrm>
          <a:custGeom>
            <a:avLst/>
            <a:gdLst>
              <a:gd name="connsiteX0" fmla="*/ 406678 w 4946904"/>
              <a:gd name="connsiteY0" fmla="*/ 0 h 4399799"/>
              <a:gd name="connsiteX1" fmla="*/ 4946904 w 4946904"/>
              <a:gd name="connsiteY1" fmla="*/ 0 h 4399799"/>
              <a:gd name="connsiteX2" fmla="*/ 4946904 w 4946904"/>
              <a:gd name="connsiteY2" fmla="*/ 4399799 h 4399799"/>
              <a:gd name="connsiteX3" fmla="*/ 2337361 w 4946904"/>
              <a:gd name="connsiteY3" fmla="*/ 4399799 h 4399799"/>
              <a:gd name="connsiteX4" fmla="*/ 2297233 w 4946904"/>
              <a:gd name="connsiteY4" fmla="*/ 4395755 h 4399799"/>
              <a:gd name="connsiteX5" fmla="*/ 2269489 w 4946904"/>
              <a:gd name="connsiteY5" fmla="*/ 4396485 h 4399799"/>
              <a:gd name="connsiteX6" fmla="*/ 2216837 w 4946904"/>
              <a:gd name="connsiteY6" fmla="*/ 4387650 h 4399799"/>
              <a:gd name="connsiteX7" fmla="*/ 2180124 w 4946904"/>
              <a:gd name="connsiteY7" fmla="*/ 4383949 h 4399799"/>
              <a:gd name="connsiteX8" fmla="*/ 2162882 w 4946904"/>
              <a:gd name="connsiteY8" fmla="*/ 4378596 h 4399799"/>
              <a:gd name="connsiteX9" fmla="*/ 2121857 w 4946904"/>
              <a:gd name="connsiteY9" fmla="*/ 4371713 h 4399799"/>
              <a:gd name="connsiteX10" fmla="*/ 1648114 w 4946904"/>
              <a:gd name="connsiteY10" fmla="*/ 4008197 h 4399799"/>
              <a:gd name="connsiteX11" fmla="*/ 102715 w 4946904"/>
              <a:gd name="connsiteY11" fmla="*/ 1331489 h 4399799"/>
              <a:gd name="connsiteX12" fmla="*/ 3968 w 4946904"/>
              <a:gd name="connsiteY12" fmla="*/ 1037827 h 4399799"/>
              <a:gd name="connsiteX13" fmla="*/ 2615 w 4946904"/>
              <a:gd name="connsiteY13" fmla="*/ 986447 h 4399799"/>
              <a:gd name="connsiteX14" fmla="*/ 3 w 4946904"/>
              <a:gd name="connsiteY14" fmla="*/ 970873 h 4399799"/>
              <a:gd name="connsiteX15" fmla="*/ 1103 w 4946904"/>
              <a:gd name="connsiteY15" fmla="*/ 929015 h 4399799"/>
              <a:gd name="connsiteX16" fmla="*/ 0 w 4946904"/>
              <a:gd name="connsiteY16" fmla="*/ 887089 h 4399799"/>
              <a:gd name="connsiteX17" fmla="*/ 2619 w 4946904"/>
              <a:gd name="connsiteY17" fmla="*/ 871487 h 4399799"/>
              <a:gd name="connsiteX18" fmla="*/ 3970 w 4946904"/>
              <a:gd name="connsiteY18" fmla="*/ 820132 h 4399799"/>
              <a:gd name="connsiteX19" fmla="*/ 102718 w 4946904"/>
              <a:gd name="connsiteY19" fmla="*/ 526475 h 4399799"/>
              <a:gd name="connsiteX20" fmla="*/ 406678 w 4946904"/>
              <a:gd name="connsiteY20" fmla="*/ 0 h 4399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946904" h="4399799">
                <a:moveTo>
                  <a:pt x="406678" y="0"/>
                </a:moveTo>
                <a:lnTo>
                  <a:pt x="4946904" y="0"/>
                </a:lnTo>
                <a:lnTo>
                  <a:pt x="4946904" y="4399799"/>
                </a:lnTo>
                <a:lnTo>
                  <a:pt x="2337361" y="4399799"/>
                </a:lnTo>
                <a:lnTo>
                  <a:pt x="2297233" y="4395755"/>
                </a:lnTo>
                <a:lnTo>
                  <a:pt x="2269489" y="4396485"/>
                </a:lnTo>
                <a:lnTo>
                  <a:pt x="2216837" y="4387650"/>
                </a:lnTo>
                <a:lnTo>
                  <a:pt x="2180124" y="4383949"/>
                </a:lnTo>
                <a:lnTo>
                  <a:pt x="2162882" y="4378596"/>
                </a:lnTo>
                <a:lnTo>
                  <a:pt x="2121857" y="4371713"/>
                </a:lnTo>
                <a:cubicBezTo>
                  <a:pt x="1928989" y="4320035"/>
                  <a:pt x="1755836" y="4194781"/>
                  <a:pt x="1648114" y="4008197"/>
                </a:cubicBezTo>
                <a:lnTo>
                  <a:pt x="102715" y="1331489"/>
                </a:lnTo>
                <a:cubicBezTo>
                  <a:pt x="48854" y="1238195"/>
                  <a:pt x="16449" y="1138407"/>
                  <a:pt x="3968" y="1037827"/>
                </a:cubicBezTo>
                <a:lnTo>
                  <a:pt x="2615" y="986447"/>
                </a:lnTo>
                <a:lnTo>
                  <a:pt x="3" y="970873"/>
                </a:lnTo>
                <a:lnTo>
                  <a:pt x="1103" y="929015"/>
                </a:lnTo>
                <a:lnTo>
                  <a:pt x="0" y="887089"/>
                </a:lnTo>
                <a:lnTo>
                  <a:pt x="2619" y="871487"/>
                </a:lnTo>
                <a:lnTo>
                  <a:pt x="3970" y="820132"/>
                </a:lnTo>
                <a:cubicBezTo>
                  <a:pt x="16450" y="719557"/>
                  <a:pt x="48854" y="619765"/>
                  <a:pt x="102718" y="526475"/>
                </a:cubicBezTo>
                <a:lnTo>
                  <a:pt x="406678" y="0"/>
                </a:lnTo>
                <a:close/>
              </a:path>
            </a:pathLst>
          </a:custGeom>
          <a:solidFill>
            <a:schemeClr val="accent2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08E56-FA29-00A2-2AB3-83FC49B043C9}"/>
              </a:ext>
            </a:extLst>
          </p:cNvPr>
          <p:cNvSpPr txBox="1">
            <a:spLocks/>
          </p:cNvSpPr>
          <p:nvPr/>
        </p:nvSpPr>
        <p:spPr>
          <a:xfrm>
            <a:off x="489108" y="1493742"/>
            <a:ext cx="2279176" cy="782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defRPr>
            </a:lvl1pPr>
            <a:lvl2pPr marL="914400" marR="0" lvl="1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350" indent="0">
              <a:buFont typeface="Arial"/>
              <a:buNone/>
            </a:pPr>
            <a:r>
              <a:rPr lang="en-US" sz="1200" b="1" dirty="0">
                <a:solidFill>
                  <a:schemeClr val="bg1"/>
                </a:solidFill>
              </a:rPr>
              <a:t>KONČAR </a:t>
            </a:r>
            <a:r>
              <a:rPr lang="en-US" sz="1200" b="1" dirty="0" err="1">
                <a:solidFill>
                  <a:schemeClr val="bg1"/>
                </a:solidFill>
              </a:rPr>
              <a:t>d.d.</a:t>
            </a:r>
            <a:endParaRPr lang="en-US" sz="1200" b="1" dirty="0">
              <a:solidFill>
                <a:schemeClr val="bg1"/>
              </a:solidFill>
            </a:endParaRPr>
          </a:p>
          <a:p>
            <a:pPr marL="6350" indent="0">
              <a:buFont typeface="Arial"/>
              <a:buNone/>
            </a:pPr>
            <a:r>
              <a:rPr lang="en-US" sz="1000" dirty="0" err="1">
                <a:solidFill>
                  <a:schemeClr val="bg1"/>
                </a:solidFill>
              </a:rPr>
              <a:t>Fallerovo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šetalište</a:t>
            </a:r>
            <a:r>
              <a:rPr lang="en-US" sz="1000" dirty="0">
                <a:solidFill>
                  <a:schemeClr val="bg1"/>
                </a:solidFill>
              </a:rPr>
              <a:t> 22, 10000 Zagreb, Hrvatska</a:t>
            </a:r>
            <a:endParaRPr lang="hr-HR" sz="1000" dirty="0">
              <a:solidFill>
                <a:schemeClr val="bg1"/>
              </a:solidFill>
            </a:endParaRPr>
          </a:p>
        </p:txBody>
      </p:sp>
      <p:pic>
        <p:nvPicPr>
          <p:cNvPr id="32" name="Graphic 31" descr="Internet with solid fill">
            <a:extLst>
              <a:ext uri="{FF2B5EF4-FFF2-40B4-BE49-F238E27FC236}">
                <a16:creationId xmlns:a16="http://schemas.microsoft.com/office/drawing/2014/main" id="{D2B66A93-F230-ED50-42C6-9FE80259AD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96293" y="1263951"/>
            <a:ext cx="229101" cy="22910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9BF7D06-7DF5-9A69-61CE-9B16821F12AC}"/>
              </a:ext>
            </a:extLst>
          </p:cNvPr>
          <p:cNvSpPr txBox="1"/>
          <p:nvPr/>
        </p:nvSpPr>
        <p:spPr>
          <a:xfrm>
            <a:off x="2649515" y="1674318"/>
            <a:ext cx="152157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www.koncar.hr</a:t>
            </a:r>
            <a:endParaRPr lang="en-US" sz="1200" b="1" u="sng" dirty="0">
              <a:solidFill>
                <a:srgbClr val="00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hr-HR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29D8CE-74E0-E48E-B21A-9834A0DC9EA4}"/>
              </a:ext>
            </a:extLst>
          </p:cNvPr>
          <p:cNvSpPr txBox="1"/>
          <p:nvPr/>
        </p:nvSpPr>
        <p:spPr>
          <a:xfrm>
            <a:off x="479605" y="3370039"/>
            <a:ext cx="205697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350" indent="0">
              <a:buNone/>
            </a:pPr>
            <a:r>
              <a:rPr lang="en-US" sz="1200" b="1" dirty="0">
                <a:solidFill>
                  <a:srgbClr val="00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marketing@koncar.hr</a:t>
            </a:r>
            <a:endParaRPr lang="hr-HR" sz="1200" b="1" dirty="0">
              <a:solidFill>
                <a:srgbClr val="00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hr-HR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AD206D0-F3BE-3F96-408A-37EB3A5A57BB}"/>
              </a:ext>
            </a:extLst>
          </p:cNvPr>
          <p:cNvSpPr txBox="1"/>
          <p:nvPr/>
        </p:nvSpPr>
        <p:spPr>
          <a:xfrm>
            <a:off x="452697" y="2615463"/>
            <a:ext cx="168187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35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+385 1 3655 555</a:t>
            </a:r>
            <a:endParaRPr lang="hr-HR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hr-HR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B017AF1-A5B0-C4D0-38F0-62C35A8D75B4}"/>
              </a:ext>
            </a:extLst>
          </p:cNvPr>
          <p:cNvSpPr txBox="1"/>
          <p:nvPr/>
        </p:nvSpPr>
        <p:spPr>
          <a:xfrm>
            <a:off x="469946" y="4176661"/>
            <a:ext cx="371447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350" indent="0">
              <a:buNone/>
            </a:pPr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Konsolidirani</a:t>
            </a:r>
            <a:r>
              <a:rPr lang="en-U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godišnji</a:t>
            </a:r>
            <a:r>
              <a:rPr lang="en-U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izvještaj</a:t>
            </a:r>
            <a:r>
              <a:rPr lang="en-US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za 2025.:</a:t>
            </a:r>
            <a:endParaRPr lang="hr-HR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6350" indent="0">
              <a:buNone/>
            </a:pPr>
            <a:r>
              <a:rPr lang="hr-HR" sz="1100" b="1" u="sng" dirty="0">
                <a:solidFill>
                  <a:srgbClr val="00FFFF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Izvještaj 2025. | KONČAR</a:t>
            </a:r>
            <a:endParaRPr lang="hr-HR" sz="1100" b="1" u="sng" dirty="0">
              <a:solidFill>
                <a:srgbClr val="00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9" name="Graphic 38" descr="Checklist with solid fill">
            <a:extLst>
              <a:ext uri="{FF2B5EF4-FFF2-40B4-BE49-F238E27FC236}">
                <a16:creationId xmlns:a16="http://schemas.microsoft.com/office/drawing/2014/main" id="{5656A46C-ED0D-493B-68B4-16B6528112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8806" y="3917696"/>
            <a:ext cx="225734" cy="225733"/>
          </a:xfrm>
          <a:prstGeom prst="rect">
            <a:avLst/>
          </a:prstGeom>
        </p:spPr>
      </p:pic>
      <p:pic>
        <p:nvPicPr>
          <p:cNvPr id="44" name="Graphic 43" descr="Marker with solid fill">
            <a:extLst>
              <a:ext uri="{FF2B5EF4-FFF2-40B4-BE49-F238E27FC236}">
                <a16:creationId xmlns:a16="http://schemas.microsoft.com/office/drawing/2014/main" id="{B2CF77BA-EC21-ED02-4082-077E277C55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8897" y="1267473"/>
            <a:ext cx="236637" cy="236637"/>
          </a:xfrm>
          <a:prstGeom prst="rect">
            <a:avLst/>
          </a:prstGeom>
        </p:spPr>
      </p:pic>
      <p:pic>
        <p:nvPicPr>
          <p:cNvPr id="47" name="Graphic 46" descr="Speaker phone with solid fill">
            <a:extLst>
              <a:ext uri="{FF2B5EF4-FFF2-40B4-BE49-F238E27FC236}">
                <a16:creationId xmlns:a16="http://schemas.microsoft.com/office/drawing/2014/main" id="{624D13C4-EE0D-E605-F67F-3287553191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3498" y="2357857"/>
            <a:ext cx="225007" cy="225007"/>
          </a:xfrm>
          <a:prstGeom prst="rect">
            <a:avLst/>
          </a:prstGeom>
        </p:spPr>
      </p:pic>
      <p:pic>
        <p:nvPicPr>
          <p:cNvPr id="50" name="Graphic 49" descr="Email with solid fill">
            <a:extLst>
              <a:ext uri="{FF2B5EF4-FFF2-40B4-BE49-F238E27FC236}">
                <a16:creationId xmlns:a16="http://schemas.microsoft.com/office/drawing/2014/main" id="{A9749D26-4CBC-A514-1E97-E7292DF0DD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1584" y="3117990"/>
            <a:ext cx="195849" cy="187381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D553DA84-4BAE-1F8C-BAC9-0A4451653813}"/>
              </a:ext>
            </a:extLst>
          </p:cNvPr>
          <p:cNvSpPr/>
          <p:nvPr/>
        </p:nvSpPr>
        <p:spPr>
          <a:xfrm rot="10800000">
            <a:off x="3982995" y="3815707"/>
            <a:ext cx="5170240" cy="1329336"/>
          </a:xfrm>
          <a:custGeom>
            <a:avLst/>
            <a:gdLst>
              <a:gd name="connsiteX0" fmla="*/ 0 w 5330632"/>
              <a:gd name="connsiteY0" fmla="*/ 0 h 2588606"/>
              <a:gd name="connsiteX1" fmla="*/ 5330632 w 5330632"/>
              <a:gd name="connsiteY1" fmla="*/ 0 h 2588606"/>
              <a:gd name="connsiteX2" fmla="*/ 4082470 w 5330632"/>
              <a:gd name="connsiteY2" fmla="*/ 2161880 h 2588606"/>
              <a:gd name="connsiteX3" fmla="*/ 3566236 w 5330632"/>
              <a:gd name="connsiteY3" fmla="*/ 2558001 h 2588606"/>
              <a:gd name="connsiteX4" fmla="*/ 3521529 w 5330632"/>
              <a:gd name="connsiteY4" fmla="*/ 2565504 h 2588606"/>
              <a:gd name="connsiteX5" fmla="*/ 3502741 w 5330632"/>
              <a:gd name="connsiteY5" fmla="*/ 2571335 h 2588606"/>
              <a:gd name="connsiteX6" fmla="*/ 3462742 w 5330632"/>
              <a:gd name="connsiteY6" fmla="*/ 2575365 h 2588606"/>
              <a:gd name="connsiteX7" fmla="*/ 3405362 w 5330632"/>
              <a:gd name="connsiteY7" fmla="*/ 2584995 h 2588606"/>
              <a:gd name="connsiteX8" fmla="*/ 3375127 w 5330632"/>
              <a:gd name="connsiteY8" fmla="*/ 2584199 h 2588606"/>
              <a:gd name="connsiteX9" fmla="*/ 3331401 w 5330632"/>
              <a:gd name="connsiteY9" fmla="*/ 2588606 h 2588606"/>
              <a:gd name="connsiteX10" fmla="*/ 0 w 5330632"/>
              <a:gd name="connsiteY10" fmla="*/ 2588606 h 2588606"/>
              <a:gd name="connsiteX11" fmla="*/ 0 w 5330632"/>
              <a:gd name="connsiteY11" fmla="*/ 0 h 2588606"/>
              <a:gd name="connsiteX0" fmla="*/ 0 w 5330632"/>
              <a:gd name="connsiteY0" fmla="*/ 2588606 h 2670928"/>
              <a:gd name="connsiteX1" fmla="*/ 0 w 5330632"/>
              <a:gd name="connsiteY1" fmla="*/ 0 h 2670928"/>
              <a:gd name="connsiteX2" fmla="*/ 5330632 w 5330632"/>
              <a:gd name="connsiteY2" fmla="*/ 0 h 2670928"/>
              <a:gd name="connsiteX3" fmla="*/ 4082470 w 5330632"/>
              <a:gd name="connsiteY3" fmla="*/ 2161880 h 2670928"/>
              <a:gd name="connsiteX4" fmla="*/ 3566236 w 5330632"/>
              <a:gd name="connsiteY4" fmla="*/ 2558001 h 2670928"/>
              <a:gd name="connsiteX5" fmla="*/ 3521529 w 5330632"/>
              <a:gd name="connsiteY5" fmla="*/ 2565504 h 2670928"/>
              <a:gd name="connsiteX6" fmla="*/ 3502741 w 5330632"/>
              <a:gd name="connsiteY6" fmla="*/ 2571335 h 2670928"/>
              <a:gd name="connsiteX7" fmla="*/ 3462742 w 5330632"/>
              <a:gd name="connsiteY7" fmla="*/ 2575365 h 2670928"/>
              <a:gd name="connsiteX8" fmla="*/ 3405362 w 5330632"/>
              <a:gd name="connsiteY8" fmla="*/ 2584995 h 2670928"/>
              <a:gd name="connsiteX9" fmla="*/ 3375127 w 5330632"/>
              <a:gd name="connsiteY9" fmla="*/ 2584199 h 2670928"/>
              <a:gd name="connsiteX10" fmla="*/ 3331401 w 5330632"/>
              <a:gd name="connsiteY10" fmla="*/ 2588606 h 2670928"/>
              <a:gd name="connsiteX11" fmla="*/ 82322 w 5330632"/>
              <a:gd name="connsiteY11" fmla="*/ 2670928 h 2670928"/>
              <a:gd name="connsiteX0" fmla="*/ 0 w 5330632"/>
              <a:gd name="connsiteY0" fmla="*/ 2588606 h 2588606"/>
              <a:gd name="connsiteX1" fmla="*/ 0 w 5330632"/>
              <a:gd name="connsiteY1" fmla="*/ 0 h 2588606"/>
              <a:gd name="connsiteX2" fmla="*/ 5330632 w 5330632"/>
              <a:gd name="connsiteY2" fmla="*/ 0 h 2588606"/>
              <a:gd name="connsiteX3" fmla="*/ 4082470 w 5330632"/>
              <a:gd name="connsiteY3" fmla="*/ 2161880 h 2588606"/>
              <a:gd name="connsiteX4" fmla="*/ 3566236 w 5330632"/>
              <a:gd name="connsiteY4" fmla="*/ 2558001 h 2588606"/>
              <a:gd name="connsiteX5" fmla="*/ 3521529 w 5330632"/>
              <a:gd name="connsiteY5" fmla="*/ 2565504 h 2588606"/>
              <a:gd name="connsiteX6" fmla="*/ 3502741 w 5330632"/>
              <a:gd name="connsiteY6" fmla="*/ 2571335 h 2588606"/>
              <a:gd name="connsiteX7" fmla="*/ 3462742 w 5330632"/>
              <a:gd name="connsiteY7" fmla="*/ 2575365 h 2588606"/>
              <a:gd name="connsiteX8" fmla="*/ 3405362 w 5330632"/>
              <a:gd name="connsiteY8" fmla="*/ 2584995 h 2588606"/>
              <a:gd name="connsiteX9" fmla="*/ 3375127 w 5330632"/>
              <a:gd name="connsiteY9" fmla="*/ 2584199 h 2588606"/>
              <a:gd name="connsiteX10" fmla="*/ 3331401 w 5330632"/>
              <a:gd name="connsiteY10" fmla="*/ 2588606 h 2588606"/>
              <a:gd name="connsiteX11" fmla="*/ 185225 w 5330632"/>
              <a:gd name="connsiteY11" fmla="*/ 2581746 h 2588606"/>
              <a:gd name="connsiteX0" fmla="*/ 0 w 5330632"/>
              <a:gd name="connsiteY0" fmla="*/ 2588606 h 2598047"/>
              <a:gd name="connsiteX1" fmla="*/ 0 w 5330632"/>
              <a:gd name="connsiteY1" fmla="*/ 0 h 2598047"/>
              <a:gd name="connsiteX2" fmla="*/ 5330632 w 5330632"/>
              <a:gd name="connsiteY2" fmla="*/ 0 h 2598047"/>
              <a:gd name="connsiteX3" fmla="*/ 4082470 w 5330632"/>
              <a:gd name="connsiteY3" fmla="*/ 2161880 h 2598047"/>
              <a:gd name="connsiteX4" fmla="*/ 3566236 w 5330632"/>
              <a:gd name="connsiteY4" fmla="*/ 2558001 h 2598047"/>
              <a:gd name="connsiteX5" fmla="*/ 3521529 w 5330632"/>
              <a:gd name="connsiteY5" fmla="*/ 2565504 h 2598047"/>
              <a:gd name="connsiteX6" fmla="*/ 3502741 w 5330632"/>
              <a:gd name="connsiteY6" fmla="*/ 2571335 h 2598047"/>
              <a:gd name="connsiteX7" fmla="*/ 3462742 w 5330632"/>
              <a:gd name="connsiteY7" fmla="*/ 2575365 h 2598047"/>
              <a:gd name="connsiteX8" fmla="*/ 3405362 w 5330632"/>
              <a:gd name="connsiteY8" fmla="*/ 2584995 h 2598047"/>
              <a:gd name="connsiteX9" fmla="*/ 3375127 w 5330632"/>
              <a:gd name="connsiteY9" fmla="*/ 2584199 h 2598047"/>
              <a:gd name="connsiteX10" fmla="*/ 3331401 w 5330632"/>
              <a:gd name="connsiteY10" fmla="*/ 2588606 h 2598047"/>
              <a:gd name="connsiteX11" fmla="*/ 172999 w 5330632"/>
              <a:gd name="connsiteY11" fmla="*/ 2598047 h 2598047"/>
              <a:gd name="connsiteX0" fmla="*/ 0 w 5330632"/>
              <a:gd name="connsiteY0" fmla="*/ 0 h 2598047"/>
              <a:gd name="connsiteX1" fmla="*/ 5330632 w 5330632"/>
              <a:gd name="connsiteY1" fmla="*/ 0 h 2598047"/>
              <a:gd name="connsiteX2" fmla="*/ 4082470 w 5330632"/>
              <a:gd name="connsiteY2" fmla="*/ 2161880 h 2598047"/>
              <a:gd name="connsiteX3" fmla="*/ 3566236 w 5330632"/>
              <a:gd name="connsiteY3" fmla="*/ 2558001 h 2598047"/>
              <a:gd name="connsiteX4" fmla="*/ 3521529 w 5330632"/>
              <a:gd name="connsiteY4" fmla="*/ 2565504 h 2598047"/>
              <a:gd name="connsiteX5" fmla="*/ 3502741 w 5330632"/>
              <a:gd name="connsiteY5" fmla="*/ 2571335 h 2598047"/>
              <a:gd name="connsiteX6" fmla="*/ 3462742 w 5330632"/>
              <a:gd name="connsiteY6" fmla="*/ 2575365 h 2598047"/>
              <a:gd name="connsiteX7" fmla="*/ 3405362 w 5330632"/>
              <a:gd name="connsiteY7" fmla="*/ 2584995 h 2598047"/>
              <a:gd name="connsiteX8" fmla="*/ 3375127 w 5330632"/>
              <a:gd name="connsiteY8" fmla="*/ 2584199 h 2598047"/>
              <a:gd name="connsiteX9" fmla="*/ 3331401 w 5330632"/>
              <a:gd name="connsiteY9" fmla="*/ 2588606 h 2598047"/>
              <a:gd name="connsiteX10" fmla="*/ 172999 w 5330632"/>
              <a:gd name="connsiteY10" fmla="*/ 2598047 h 2598047"/>
              <a:gd name="connsiteX0" fmla="*/ 5157633 w 5157633"/>
              <a:gd name="connsiteY0" fmla="*/ 0 h 2598047"/>
              <a:gd name="connsiteX1" fmla="*/ 3909471 w 5157633"/>
              <a:gd name="connsiteY1" fmla="*/ 2161880 h 2598047"/>
              <a:gd name="connsiteX2" fmla="*/ 3393237 w 5157633"/>
              <a:gd name="connsiteY2" fmla="*/ 2558001 h 2598047"/>
              <a:gd name="connsiteX3" fmla="*/ 3348530 w 5157633"/>
              <a:gd name="connsiteY3" fmla="*/ 2565504 h 2598047"/>
              <a:gd name="connsiteX4" fmla="*/ 3329742 w 5157633"/>
              <a:gd name="connsiteY4" fmla="*/ 2571335 h 2598047"/>
              <a:gd name="connsiteX5" fmla="*/ 3289743 w 5157633"/>
              <a:gd name="connsiteY5" fmla="*/ 2575365 h 2598047"/>
              <a:gd name="connsiteX6" fmla="*/ 3232363 w 5157633"/>
              <a:gd name="connsiteY6" fmla="*/ 2584995 h 2598047"/>
              <a:gd name="connsiteX7" fmla="*/ 3202128 w 5157633"/>
              <a:gd name="connsiteY7" fmla="*/ 2584199 h 2598047"/>
              <a:gd name="connsiteX8" fmla="*/ 3158402 w 5157633"/>
              <a:gd name="connsiteY8" fmla="*/ 2588606 h 2598047"/>
              <a:gd name="connsiteX9" fmla="*/ 0 w 5157633"/>
              <a:gd name="connsiteY9" fmla="*/ 2598047 h 2598047"/>
              <a:gd name="connsiteX0" fmla="*/ 5047599 w 5047599"/>
              <a:gd name="connsiteY0" fmla="*/ 0 h 2402430"/>
              <a:gd name="connsiteX1" fmla="*/ 3909471 w 5047599"/>
              <a:gd name="connsiteY1" fmla="*/ 1966263 h 2402430"/>
              <a:gd name="connsiteX2" fmla="*/ 3393237 w 5047599"/>
              <a:gd name="connsiteY2" fmla="*/ 2362384 h 2402430"/>
              <a:gd name="connsiteX3" fmla="*/ 3348530 w 5047599"/>
              <a:gd name="connsiteY3" fmla="*/ 2369887 h 2402430"/>
              <a:gd name="connsiteX4" fmla="*/ 3329742 w 5047599"/>
              <a:gd name="connsiteY4" fmla="*/ 2375718 h 2402430"/>
              <a:gd name="connsiteX5" fmla="*/ 3289743 w 5047599"/>
              <a:gd name="connsiteY5" fmla="*/ 2379748 h 2402430"/>
              <a:gd name="connsiteX6" fmla="*/ 3232363 w 5047599"/>
              <a:gd name="connsiteY6" fmla="*/ 2389378 h 2402430"/>
              <a:gd name="connsiteX7" fmla="*/ 3202128 w 5047599"/>
              <a:gd name="connsiteY7" fmla="*/ 2388582 h 2402430"/>
              <a:gd name="connsiteX8" fmla="*/ 3158402 w 5047599"/>
              <a:gd name="connsiteY8" fmla="*/ 2392989 h 2402430"/>
              <a:gd name="connsiteX9" fmla="*/ 0 w 5047599"/>
              <a:gd name="connsiteY9" fmla="*/ 2402430 h 2402430"/>
              <a:gd name="connsiteX0" fmla="*/ 5044421 w 5044421"/>
              <a:gd name="connsiteY0" fmla="*/ 0 h 2399251"/>
              <a:gd name="connsiteX1" fmla="*/ 3906293 w 5044421"/>
              <a:gd name="connsiteY1" fmla="*/ 1966263 h 2399251"/>
              <a:gd name="connsiteX2" fmla="*/ 3390059 w 5044421"/>
              <a:gd name="connsiteY2" fmla="*/ 2362384 h 2399251"/>
              <a:gd name="connsiteX3" fmla="*/ 3345352 w 5044421"/>
              <a:gd name="connsiteY3" fmla="*/ 2369887 h 2399251"/>
              <a:gd name="connsiteX4" fmla="*/ 3326564 w 5044421"/>
              <a:gd name="connsiteY4" fmla="*/ 2375718 h 2399251"/>
              <a:gd name="connsiteX5" fmla="*/ 3286565 w 5044421"/>
              <a:gd name="connsiteY5" fmla="*/ 2379748 h 2399251"/>
              <a:gd name="connsiteX6" fmla="*/ 3229185 w 5044421"/>
              <a:gd name="connsiteY6" fmla="*/ 2389378 h 2399251"/>
              <a:gd name="connsiteX7" fmla="*/ 3198950 w 5044421"/>
              <a:gd name="connsiteY7" fmla="*/ 2388582 h 2399251"/>
              <a:gd name="connsiteX8" fmla="*/ 3155224 w 5044421"/>
              <a:gd name="connsiteY8" fmla="*/ 2392989 h 2399251"/>
              <a:gd name="connsiteX9" fmla="*/ 0 w 5044421"/>
              <a:gd name="connsiteY9" fmla="*/ 2399251 h 2399251"/>
              <a:gd name="connsiteX0" fmla="*/ 4243124 w 4243124"/>
              <a:gd name="connsiteY0" fmla="*/ 0 h 1011220"/>
              <a:gd name="connsiteX1" fmla="*/ 3906293 w 4243124"/>
              <a:gd name="connsiteY1" fmla="*/ 578232 h 1011220"/>
              <a:gd name="connsiteX2" fmla="*/ 3390059 w 4243124"/>
              <a:gd name="connsiteY2" fmla="*/ 974353 h 1011220"/>
              <a:gd name="connsiteX3" fmla="*/ 3345352 w 4243124"/>
              <a:gd name="connsiteY3" fmla="*/ 981856 h 1011220"/>
              <a:gd name="connsiteX4" fmla="*/ 3326564 w 4243124"/>
              <a:gd name="connsiteY4" fmla="*/ 987687 h 1011220"/>
              <a:gd name="connsiteX5" fmla="*/ 3286565 w 4243124"/>
              <a:gd name="connsiteY5" fmla="*/ 991717 h 1011220"/>
              <a:gd name="connsiteX6" fmla="*/ 3229185 w 4243124"/>
              <a:gd name="connsiteY6" fmla="*/ 1001347 h 1011220"/>
              <a:gd name="connsiteX7" fmla="*/ 3198950 w 4243124"/>
              <a:gd name="connsiteY7" fmla="*/ 1000551 h 1011220"/>
              <a:gd name="connsiteX8" fmla="*/ 3155224 w 4243124"/>
              <a:gd name="connsiteY8" fmla="*/ 1004958 h 1011220"/>
              <a:gd name="connsiteX9" fmla="*/ 0 w 4243124"/>
              <a:gd name="connsiteY9" fmla="*/ 1011220 h 1011220"/>
              <a:gd name="csX0" fmla="*/ 3857241 w 3857241"/>
              <a:gd name="csY0" fmla="*/ 0 h 1004958"/>
              <a:gd name="csX1" fmla="*/ 3520410 w 3857241"/>
              <a:gd name="csY1" fmla="*/ 578232 h 1004958"/>
              <a:gd name="csX2" fmla="*/ 3004176 w 3857241"/>
              <a:gd name="csY2" fmla="*/ 974353 h 1004958"/>
              <a:gd name="csX3" fmla="*/ 2959469 w 3857241"/>
              <a:gd name="csY3" fmla="*/ 981856 h 1004958"/>
              <a:gd name="csX4" fmla="*/ 2940681 w 3857241"/>
              <a:gd name="csY4" fmla="*/ 987687 h 1004958"/>
              <a:gd name="csX5" fmla="*/ 2900682 w 3857241"/>
              <a:gd name="csY5" fmla="*/ 991717 h 1004958"/>
              <a:gd name="csX6" fmla="*/ 2843302 w 3857241"/>
              <a:gd name="csY6" fmla="*/ 1001347 h 1004958"/>
              <a:gd name="csX7" fmla="*/ 2813067 w 3857241"/>
              <a:gd name="csY7" fmla="*/ 1000551 h 1004958"/>
              <a:gd name="csX8" fmla="*/ 2769341 w 3857241"/>
              <a:gd name="csY8" fmla="*/ 1004958 h 1004958"/>
              <a:gd name="csX9" fmla="*/ 0 w 3857241"/>
              <a:gd name="csY9" fmla="*/ 1004237 h 1004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857241" h="1004958">
                <a:moveTo>
                  <a:pt x="3857241" y="0"/>
                </a:moveTo>
                <a:lnTo>
                  <a:pt x="3520410" y="578232"/>
                </a:lnTo>
                <a:cubicBezTo>
                  <a:pt x="3403026" y="781550"/>
                  <a:pt x="3214343" y="918040"/>
                  <a:pt x="3004176" y="974353"/>
                </a:cubicBezTo>
                <a:lnTo>
                  <a:pt x="2959469" y="981856"/>
                </a:lnTo>
                <a:lnTo>
                  <a:pt x="2940681" y="987687"/>
                </a:lnTo>
                <a:lnTo>
                  <a:pt x="2900682" y="991717"/>
                </a:lnTo>
                <a:lnTo>
                  <a:pt x="2843302" y="1001347"/>
                </a:lnTo>
                <a:lnTo>
                  <a:pt x="2813067" y="1000551"/>
                </a:lnTo>
                <a:lnTo>
                  <a:pt x="2769341" y="1004958"/>
                </a:lnTo>
                <a:lnTo>
                  <a:pt x="0" y="1004237"/>
                </a:lnTo>
              </a:path>
            </a:pathLst>
          </a:custGeom>
          <a:noFill/>
          <a:ln>
            <a:solidFill>
              <a:srgbClr val="00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HR" sz="160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E8D1338-4C3B-C750-77FD-0E5843C8D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108" y="445025"/>
            <a:ext cx="8520600" cy="919454"/>
          </a:xfrm>
        </p:spPr>
        <p:txBody>
          <a:bodyPr>
            <a:normAutofit/>
          </a:bodyPr>
          <a:lstStyle/>
          <a:p>
            <a:r>
              <a:rPr lang="en-HR" sz="2500" dirty="0">
                <a:solidFill>
                  <a:schemeClr val="bg1"/>
                </a:solidFill>
              </a:rPr>
              <a:t>Hvala na pozornosti!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1262D42-E2FA-BE96-1A54-0138CB3984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16322" y="-236217"/>
            <a:ext cx="1547817" cy="985812"/>
          </a:xfrm>
          <a:prstGeom prst="rect">
            <a:avLst/>
          </a:prstGeom>
        </p:spPr>
      </p:pic>
      <p:pic>
        <p:nvPicPr>
          <p:cNvPr id="6" name="Picture 5" descr="A computer with a picture of solar panels">
            <a:extLst>
              <a:ext uri="{FF2B5EF4-FFF2-40B4-BE49-F238E27FC236}">
                <a16:creationId xmlns:a16="http://schemas.microsoft.com/office/drawing/2014/main" id="{D5C4C512-1786-06F1-8C65-76F7BC679B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2703" y="1550043"/>
            <a:ext cx="3942550" cy="2813627"/>
          </a:xfrm>
          <a:prstGeom prst="rect">
            <a:avLst/>
          </a:prstGeom>
          <a:effectLst>
            <a:glow rad="228600">
              <a:schemeClr val="bg1">
                <a:alpha val="5000"/>
              </a:schemeClr>
            </a:glow>
          </a:effec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18032FB-60F4-074D-BA37-A641EE54B6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5177" t="5765" r="5400" b="5283"/>
          <a:stretch>
            <a:fillRect/>
          </a:stretch>
        </p:blipFill>
        <p:spPr>
          <a:xfrm>
            <a:off x="2753361" y="2013780"/>
            <a:ext cx="754540" cy="75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070143"/>
      </p:ext>
    </p:extLst>
  </p:cSld>
  <p:clrMapOvr>
    <a:masterClrMapping/>
  </p:clrMapOvr>
</p:sld>
</file>

<file path=ppt/theme/theme1.xml><?xml version="1.0" encoding="utf-8"?>
<a:theme xmlns:a="http://schemas.openxmlformats.org/drawingml/2006/main" name="KONCAR 2022">
  <a:themeElements>
    <a:clrScheme name="KONCAR">
      <a:dk1>
        <a:srgbClr val="000000"/>
      </a:dk1>
      <a:lt1>
        <a:srgbClr val="FFFFFF"/>
      </a:lt1>
      <a:dk2>
        <a:srgbClr val="242852"/>
      </a:dk2>
      <a:lt2>
        <a:srgbClr val="0082CA"/>
      </a:lt2>
      <a:accent1>
        <a:srgbClr val="0082CA"/>
      </a:accent1>
      <a:accent2>
        <a:srgbClr val="4DA6D9"/>
      </a:accent2>
      <a:accent3>
        <a:srgbClr val="99CCEB"/>
      </a:accent3>
      <a:accent4>
        <a:srgbClr val="CCE5F5"/>
      </a:accent4>
      <a:accent5>
        <a:srgbClr val="153E8D"/>
      </a:accent5>
      <a:accent6>
        <a:srgbClr val="000000"/>
      </a:accent6>
      <a:hlink>
        <a:srgbClr val="153E8D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ONCAR 2022" id="{A81E7C8F-AF97-4749-8E03-FF29E10CB07E}" vid="{582C3C45-30D6-2E4A-AFDF-C06DFB1C9E9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0f33a9-cb25-4c39-aa34-6ccfb539a36b">
      <Terms xmlns="http://schemas.microsoft.com/office/infopath/2007/PartnerControls"/>
    </lcf76f155ced4ddcb4097134ff3c332f>
    <TaxCatchAll xmlns="30b0bc15-3c92-4b6e-94b7-bd93f4fe1cdd" xsi:nil="true"/>
    <SharedWithUsers xmlns="30b0bc15-3c92-4b6e-94b7-bd93f4fe1cdd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D21CDA12DAD4A45888C758D43310B18" ma:contentTypeVersion="19" ma:contentTypeDescription="Stvaranje novog dokumenta." ma:contentTypeScope="" ma:versionID="c0379c3186448904f34a9f7171ba9614">
  <xsd:schema xmlns:xsd="http://www.w3.org/2001/XMLSchema" xmlns:xs="http://www.w3.org/2001/XMLSchema" xmlns:p="http://schemas.microsoft.com/office/2006/metadata/properties" xmlns:ns2="060f33a9-cb25-4c39-aa34-6ccfb539a36b" xmlns:ns3="30b0bc15-3c92-4b6e-94b7-bd93f4fe1cdd" targetNamespace="http://schemas.microsoft.com/office/2006/metadata/properties" ma:root="true" ma:fieldsID="715ad68a78ea36b9be346ad1e86d099d" ns2:_="" ns3:_="">
    <xsd:import namespace="060f33a9-cb25-4c39-aa34-6ccfb539a36b"/>
    <xsd:import namespace="30b0bc15-3c92-4b6e-94b7-bd93f4fe1c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f33a9-cb25-4c39-aa34-6ccfb539a3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Oznake slika" ma:readOnly="false" ma:fieldId="{5cf76f15-5ced-4ddc-b409-7134ff3c332f}" ma:taxonomyMulti="true" ma:sspId="07df2a4b-b34d-4712-a22d-0b79bf142c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b0bc15-3c92-4b6e-94b7-bd93f4fe1cdd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899abac4-219b-41b4-b27b-3216ddd8a8ae}" ma:internalName="TaxCatchAll" ma:showField="CatchAllData" ma:web="30b0bc15-3c92-4b6e-94b7-bd93f4fe1c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Zajednički se koristi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ji o zajedničkom korištenju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C5B8F6-D400-47C7-ADB6-DD75A63DE14C}">
  <ds:schemaRefs>
    <ds:schemaRef ds:uri="http://schemas.microsoft.com/office/2006/metadata/properties"/>
    <ds:schemaRef ds:uri="http://schemas.microsoft.com/office/infopath/2007/PartnerControls"/>
    <ds:schemaRef ds:uri="060f33a9-cb25-4c39-aa34-6ccfb539a36b"/>
    <ds:schemaRef ds:uri="30b0bc15-3c92-4b6e-94b7-bd93f4fe1cdd"/>
  </ds:schemaRefs>
</ds:datastoreItem>
</file>

<file path=customXml/itemProps2.xml><?xml version="1.0" encoding="utf-8"?>
<ds:datastoreItem xmlns:ds="http://schemas.openxmlformats.org/officeDocument/2006/customXml" ds:itemID="{8A3B9EB2-EE98-435A-ADD4-7DDBAC0204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55426B-EBB6-4EF5-ADD0-8860D3B0EC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0f33a9-cb25-4c39-aa34-6ccfb539a36b"/>
    <ds:schemaRef ds:uri="30b0bc15-3c92-4b6e-94b7-bd93f4fe1c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97957bea-0de5-4414-8f35-40333233f9f4}" enabled="1" method="Standard" siteId="{e2e3c89b-a592-4933-82ed-af6fd7503dd2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KONCAR 2022</Template>
  <TotalTime>23080</TotalTime>
  <Words>632</Words>
  <Application>Microsoft Office PowerPoint</Application>
  <PresentationFormat>Prikaz na zaslonu (16:9)</PresentationFormat>
  <Paragraphs>69</Paragraphs>
  <Slides>7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0" baseType="lpstr">
      <vt:lpstr>Arial</vt:lpstr>
      <vt:lpstr>Verdana</vt:lpstr>
      <vt:lpstr>KONCAR 2022</vt:lpstr>
      <vt:lpstr>ENERGETSKA SUVERENOST IMA ROK ISPORUKE …i dulji je nego što mislite</vt:lpstr>
      <vt:lpstr>Zašto je električna energija odjednom svima tema?</vt:lpstr>
      <vt:lpstr>Usko grlo se pomiče</vt:lpstr>
      <vt:lpstr>Primjer: kad zaštita jedne grane optereti drugu – GOES</vt:lpstr>
      <vt:lpstr>Tko gleda cijeli lanac?</vt:lpstr>
      <vt:lpstr>Tri pitanja koja ostavljam panelu </vt:lpstr>
      <vt:lpstr>Hvala na pozornosti!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  prezentacije</dc:title>
  <dc:creator>Vlatka Kamenić Jagodić</dc:creator>
  <cp:lastModifiedBy>Vlatka Kamenić Jagodić</cp:lastModifiedBy>
  <cp:revision>909</cp:revision>
  <cp:lastPrinted>2023-02-28T12:17:07Z</cp:lastPrinted>
  <dcterms:modified xsi:type="dcterms:W3CDTF">2026-10-12T16:10:43Z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0x010100ED21CDA12DAD4A45888C758D43310B18</vt:lpwstr>
  </property>
  <property fmtid="{D5CDD505-2E9C-101B-9397-08002B2CF9AE}" pid="4" name="ClassificationContentMarkingHeaderLocations">
    <vt:lpwstr>KONCAR 2022:3</vt:lpwstr>
  </property>
  <property fmtid="{D5CDD505-2E9C-101B-9397-08002B2CF9AE}" pid="5" name="ClassificationContentMarkingHeaderText">
    <vt:lpwstr>Interno</vt:lpwstr>
  </property>
</Properties>
</file>